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F20E"/>
    <a:srgbClr val="FFFF00"/>
    <a:srgbClr val="C0504D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22-11-2022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65467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22-11-2022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52746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22-11-2022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22379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22-11-2022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82423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22-11-2022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02456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22-11-2022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1362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22-11-2022</a:t>
            </a:fld>
            <a:endParaRPr lang="es-C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63038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22-11-2022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51597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22-11-2022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49394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22-11-2022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47227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6B2FE-A703-4DDE-9A9C-EA0E5D02750A}" type="datetimeFigureOut">
              <a:rPr lang="es-CL" smtClean="0"/>
              <a:t>22-11-2022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83487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6B2FE-A703-4DDE-9A9C-EA0E5D02750A}" type="datetimeFigureOut">
              <a:rPr lang="es-CL" smtClean="0"/>
              <a:t>22-11-2022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C7972-838D-4416-B825-EA6DB85D318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88196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Conector recto de flecha 27"/>
          <p:cNvCxnSpPr/>
          <p:nvPr/>
        </p:nvCxnSpPr>
        <p:spPr>
          <a:xfrm>
            <a:off x="1686429" y="2898102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uadroTexto 30"/>
          <p:cNvSpPr txBox="1"/>
          <p:nvPr/>
        </p:nvSpPr>
        <p:spPr>
          <a:xfrm>
            <a:off x="146236" y="1621741"/>
            <a:ext cx="16349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Rejilla </a:t>
            </a:r>
            <a:r>
              <a:rPr lang="es-C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Inoxidable ½” </a:t>
            </a:r>
            <a:r>
              <a:rPr lang="es-C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Rec</a:t>
            </a:r>
            <a:endParaRPr lang="es-CL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Conector recto de flecha 31"/>
          <p:cNvCxnSpPr/>
          <p:nvPr/>
        </p:nvCxnSpPr>
        <p:spPr>
          <a:xfrm>
            <a:off x="1675028" y="1751483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ángulo redondeado 32"/>
          <p:cNvSpPr/>
          <p:nvPr/>
        </p:nvSpPr>
        <p:spPr>
          <a:xfrm>
            <a:off x="2106431" y="738694"/>
            <a:ext cx="2923505" cy="3262315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ángulo 34"/>
          <p:cNvSpPr/>
          <p:nvPr/>
        </p:nvSpPr>
        <p:spPr>
          <a:xfrm>
            <a:off x="2110726" y="3255135"/>
            <a:ext cx="2923505" cy="231820"/>
          </a:xfrm>
          <a:prstGeom prst="rect">
            <a:avLst/>
          </a:prstGeom>
          <a:solidFill>
            <a:srgbClr val="C050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2383685" y="3228896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Membrana </a:t>
            </a:r>
            <a:r>
              <a:rPr lang="es-CL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Inox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New 2014</a:t>
            </a:r>
            <a:endParaRPr lang="es-CL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ángulo 40"/>
          <p:cNvSpPr/>
          <p:nvPr/>
        </p:nvSpPr>
        <p:spPr>
          <a:xfrm>
            <a:off x="2107167" y="2791487"/>
            <a:ext cx="2923505" cy="23760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CuadroTexto 41"/>
          <p:cNvSpPr txBox="1"/>
          <p:nvPr/>
        </p:nvSpPr>
        <p:spPr>
          <a:xfrm>
            <a:off x="2218254" y="2783179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Silleta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L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2” 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(4” 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altura) 2015</a:t>
            </a:r>
            <a:endParaRPr lang="es-CL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2099479" y="1728959"/>
            <a:ext cx="2923505" cy="105081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2100045" y="1510221"/>
            <a:ext cx="2952000" cy="21873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2442153" y="1510221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Silleta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L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(4” altura) 2018</a:t>
            </a:r>
            <a:endParaRPr lang="es-CL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ángulo redondeado 33"/>
          <p:cNvSpPr/>
          <p:nvPr/>
        </p:nvSpPr>
        <p:spPr>
          <a:xfrm>
            <a:off x="7938417" y="824532"/>
            <a:ext cx="2923505" cy="3262315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ángulo 39"/>
          <p:cNvSpPr/>
          <p:nvPr/>
        </p:nvSpPr>
        <p:spPr>
          <a:xfrm>
            <a:off x="7929832" y="3084624"/>
            <a:ext cx="2923505" cy="231820"/>
          </a:xfrm>
          <a:prstGeom prst="rect">
            <a:avLst/>
          </a:prstGeom>
          <a:solidFill>
            <a:srgbClr val="C050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Parrilla Acero fundido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ángulo 36"/>
          <p:cNvSpPr/>
          <p:nvPr/>
        </p:nvSpPr>
        <p:spPr>
          <a:xfrm>
            <a:off x="7932308" y="2928242"/>
            <a:ext cx="2923505" cy="1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CuadroTexto 42"/>
          <p:cNvSpPr txBox="1"/>
          <p:nvPr/>
        </p:nvSpPr>
        <p:spPr>
          <a:xfrm>
            <a:off x="8805924" y="2904720"/>
            <a:ext cx="32712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Relleno cerámico 3”</a:t>
            </a:r>
            <a:endParaRPr lang="es-CL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8390559" y="457081"/>
            <a:ext cx="2249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algn="ctr"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L" dirty="0"/>
              <a:t> Paso 1 – C20</a:t>
            </a:r>
            <a:endParaRPr lang="es-CL" dirty="0"/>
          </a:p>
        </p:txBody>
      </p:sp>
      <p:sp>
        <p:nvSpPr>
          <p:cNvPr id="47" name="Rectángulo 46"/>
          <p:cNvSpPr/>
          <p:nvPr/>
        </p:nvSpPr>
        <p:spPr>
          <a:xfrm>
            <a:off x="7921776" y="2764927"/>
            <a:ext cx="2923505" cy="180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8210281" y="2701038"/>
            <a:ext cx="3271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Cerámico </a:t>
            </a:r>
            <a:r>
              <a:rPr lang="es-CL" sz="14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es-CL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2” New 2018</a:t>
            </a:r>
            <a:endParaRPr lang="es-CL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CuadroTexto 50"/>
          <p:cNvSpPr txBox="1"/>
          <p:nvPr/>
        </p:nvSpPr>
        <p:spPr>
          <a:xfrm>
            <a:off x="2097850" y="2118409"/>
            <a:ext cx="2909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VK38 </a:t>
            </a:r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12mm </a:t>
            </a:r>
            <a:r>
              <a:rPr lang="es-CL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58</a:t>
            </a:r>
            <a:r>
              <a:rPr lang="es-CL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.500 L</a:t>
            </a:r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New 2018</a:t>
            </a:r>
            <a:endParaRPr lang="es-C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ctángulo 53"/>
          <p:cNvSpPr/>
          <p:nvPr/>
        </p:nvSpPr>
        <p:spPr>
          <a:xfrm>
            <a:off x="7930388" y="1960833"/>
            <a:ext cx="2923505" cy="811201"/>
          </a:xfrm>
          <a:prstGeom prst="rect">
            <a:avLst/>
          </a:prstGeom>
          <a:solidFill>
            <a:srgbClr val="D1F20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CuadroTexto 54"/>
          <p:cNvSpPr txBox="1"/>
          <p:nvPr/>
        </p:nvSpPr>
        <p:spPr>
          <a:xfrm>
            <a:off x="7746641" y="2218681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VK38+ </a:t>
            </a:r>
            <a:r>
              <a:rPr lang="es-CL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50.000lt</a:t>
            </a:r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New 2021</a:t>
            </a:r>
            <a:endParaRPr lang="es-C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ángulo 55"/>
          <p:cNvSpPr/>
          <p:nvPr/>
        </p:nvSpPr>
        <p:spPr>
          <a:xfrm>
            <a:off x="7934874" y="1623007"/>
            <a:ext cx="2923505" cy="33782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CuadroTexto 56"/>
          <p:cNvSpPr txBox="1"/>
          <p:nvPr/>
        </p:nvSpPr>
        <p:spPr>
          <a:xfrm>
            <a:off x="7794604" y="1637825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VK38 </a:t>
            </a:r>
            <a:r>
              <a:rPr lang="es-CL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2.000lt</a:t>
            </a:r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(2020) 10mm harneado 2021 </a:t>
            </a:r>
            <a:endParaRPr lang="es-C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ángulo 58"/>
          <p:cNvSpPr/>
          <p:nvPr/>
        </p:nvSpPr>
        <p:spPr>
          <a:xfrm>
            <a:off x="7929832" y="1456382"/>
            <a:ext cx="2952000" cy="180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CuadroTexto 59"/>
          <p:cNvSpPr txBox="1"/>
          <p:nvPr/>
        </p:nvSpPr>
        <p:spPr>
          <a:xfrm>
            <a:off x="8169350" y="1392493"/>
            <a:ext cx="3271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Cerámico </a:t>
            </a:r>
            <a:r>
              <a:rPr lang="es-CL" sz="14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es-CL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2” New 2018</a:t>
            </a:r>
            <a:endParaRPr lang="es-CL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CuadroTexto 66"/>
          <p:cNvSpPr txBox="1"/>
          <p:nvPr/>
        </p:nvSpPr>
        <p:spPr>
          <a:xfrm>
            <a:off x="6585466" y="2667270"/>
            <a:ext cx="12163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Rejilla Inoxidable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8" name="Conector recto de flecha 67"/>
          <p:cNvCxnSpPr/>
          <p:nvPr/>
        </p:nvCxnSpPr>
        <p:spPr>
          <a:xfrm>
            <a:off x="7527578" y="2777962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cto de flecha 68"/>
          <p:cNvCxnSpPr/>
          <p:nvPr/>
        </p:nvCxnSpPr>
        <p:spPr>
          <a:xfrm>
            <a:off x="10640094" y="3053097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cto de flecha 69"/>
          <p:cNvCxnSpPr/>
          <p:nvPr/>
        </p:nvCxnSpPr>
        <p:spPr>
          <a:xfrm>
            <a:off x="10647593" y="2891935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CuadroTexto 70"/>
          <p:cNvSpPr txBox="1"/>
          <p:nvPr/>
        </p:nvSpPr>
        <p:spPr>
          <a:xfrm>
            <a:off x="10990695" y="2943894"/>
            <a:ext cx="6652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10m3</a:t>
            </a:r>
            <a:endParaRPr lang="es-CL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CuadroTexto 71"/>
          <p:cNvSpPr txBox="1"/>
          <p:nvPr/>
        </p:nvSpPr>
        <p:spPr>
          <a:xfrm>
            <a:off x="10990695" y="2762919"/>
            <a:ext cx="10993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20m3 4”altura</a:t>
            </a:r>
            <a:endParaRPr lang="es-CL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3" name="Conector recto de flecha 72"/>
          <p:cNvCxnSpPr/>
          <p:nvPr/>
        </p:nvCxnSpPr>
        <p:spPr>
          <a:xfrm>
            <a:off x="10710953" y="1511468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CuadroTexto 73"/>
          <p:cNvSpPr txBox="1"/>
          <p:nvPr/>
        </p:nvSpPr>
        <p:spPr>
          <a:xfrm>
            <a:off x="11036094" y="1398729"/>
            <a:ext cx="10993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20m3 4”altura</a:t>
            </a:r>
            <a:endParaRPr lang="es-CL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CuadroTexto 51"/>
          <p:cNvSpPr txBox="1"/>
          <p:nvPr/>
        </p:nvSpPr>
        <p:spPr>
          <a:xfrm>
            <a:off x="2491897" y="366328"/>
            <a:ext cx="2249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Paso 2 – C20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12677" y="4198627"/>
            <a:ext cx="5733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sz="1400" dirty="0">
                <a:latin typeface="Arial" panose="020B0604020202020204" pitchFamily="34" charset="0"/>
                <a:cs typeface="Arial" panose="020B0604020202020204" pitchFamily="34" charset="0"/>
              </a:rPr>
              <a:t>Retiro </a:t>
            </a:r>
            <a:r>
              <a:rPr lang="es-CL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08 </a:t>
            </a:r>
            <a:r>
              <a:rPr lang="es-CL" sz="1400" dirty="0">
                <a:latin typeface="Arial" panose="020B0604020202020204" pitchFamily="34" charset="0"/>
                <a:cs typeface="Arial" panose="020B0604020202020204" pitchFamily="34" charset="0"/>
              </a:rPr>
              <a:t>sacos </a:t>
            </a:r>
            <a:r>
              <a:rPr lang="es-CL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Silleta Superior </a:t>
            </a:r>
            <a:r>
              <a:rPr lang="es-CL" sz="1400" dirty="0" err="1"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es-CL" sz="1400" dirty="0">
                <a:latin typeface="Arial" panose="020B0604020202020204" pitchFamily="34" charset="0"/>
                <a:cs typeface="Arial" panose="020B0604020202020204" pitchFamily="34" charset="0"/>
              </a:rPr>
              <a:t> 2” </a:t>
            </a:r>
            <a:r>
              <a:rPr lang="es-CL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2018 (80% Avance)</a:t>
            </a:r>
            <a:endParaRPr lang="es-C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L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L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tángulo 63"/>
          <p:cNvSpPr/>
          <p:nvPr/>
        </p:nvSpPr>
        <p:spPr>
          <a:xfrm>
            <a:off x="2106990" y="3024796"/>
            <a:ext cx="2923505" cy="2318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CuadroTexto 64"/>
          <p:cNvSpPr txBox="1"/>
          <p:nvPr/>
        </p:nvSpPr>
        <p:spPr>
          <a:xfrm>
            <a:off x="2344603" y="2970190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Relleno Cerámico 3” 2014</a:t>
            </a:r>
            <a:endParaRPr lang="es-C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CuadroTexto 65"/>
          <p:cNvSpPr txBox="1"/>
          <p:nvPr/>
        </p:nvSpPr>
        <p:spPr>
          <a:xfrm>
            <a:off x="114009" y="2791487"/>
            <a:ext cx="16349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Rejilla </a:t>
            </a:r>
            <a:r>
              <a:rPr lang="es-C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Inoxidable ½” </a:t>
            </a:r>
            <a:r>
              <a:rPr lang="es-C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Rec</a:t>
            </a:r>
            <a:endParaRPr lang="es-CL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0" y="54864"/>
            <a:ext cx="12192000" cy="3383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6" name="CuadroTexto 75"/>
          <p:cNvSpPr txBox="1"/>
          <p:nvPr/>
        </p:nvSpPr>
        <p:spPr>
          <a:xfrm>
            <a:off x="212677" y="41833"/>
            <a:ext cx="206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21-11-2022 TC</a:t>
            </a:r>
            <a:endParaRPr lang="es-C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40" y="4564983"/>
            <a:ext cx="1206888" cy="214186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7" b="15500"/>
          <a:stretch/>
        </p:blipFill>
        <p:spPr>
          <a:xfrm>
            <a:off x="1641888" y="4564983"/>
            <a:ext cx="4297278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65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Conector recto de flecha 27"/>
          <p:cNvCxnSpPr/>
          <p:nvPr/>
        </p:nvCxnSpPr>
        <p:spPr>
          <a:xfrm>
            <a:off x="1686429" y="2898102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uadroTexto 30"/>
          <p:cNvSpPr txBox="1"/>
          <p:nvPr/>
        </p:nvSpPr>
        <p:spPr>
          <a:xfrm>
            <a:off x="146236" y="1621741"/>
            <a:ext cx="16349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Rejilla </a:t>
            </a:r>
            <a:r>
              <a:rPr lang="es-C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Inoxidable ½” </a:t>
            </a:r>
            <a:r>
              <a:rPr lang="es-C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Rec</a:t>
            </a:r>
            <a:endParaRPr lang="es-CL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Conector recto de flecha 31"/>
          <p:cNvCxnSpPr/>
          <p:nvPr/>
        </p:nvCxnSpPr>
        <p:spPr>
          <a:xfrm>
            <a:off x="1675028" y="1751483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ángulo redondeado 32"/>
          <p:cNvSpPr/>
          <p:nvPr/>
        </p:nvSpPr>
        <p:spPr>
          <a:xfrm>
            <a:off x="2106431" y="738694"/>
            <a:ext cx="2923505" cy="3262315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ángulo 34"/>
          <p:cNvSpPr/>
          <p:nvPr/>
        </p:nvSpPr>
        <p:spPr>
          <a:xfrm>
            <a:off x="2110726" y="3255135"/>
            <a:ext cx="2923505" cy="231820"/>
          </a:xfrm>
          <a:prstGeom prst="rect">
            <a:avLst/>
          </a:prstGeom>
          <a:solidFill>
            <a:srgbClr val="C050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2383685" y="3228896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Membrana </a:t>
            </a:r>
            <a:r>
              <a:rPr lang="es-CL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Inox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New 2014</a:t>
            </a:r>
            <a:endParaRPr lang="es-CL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ángulo 40"/>
          <p:cNvSpPr/>
          <p:nvPr/>
        </p:nvSpPr>
        <p:spPr>
          <a:xfrm>
            <a:off x="2107167" y="2791487"/>
            <a:ext cx="2923505" cy="23760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CuadroTexto 41"/>
          <p:cNvSpPr txBox="1"/>
          <p:nvPr/>
        </p:nvSpPr>
        <p:spPr>
          <a:xfrm>
            <a:off x="2218254" y="2783179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Silleta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L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2” 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(4” </a:t>
            </a:r>
            <a:r>
              <a:rPr lang="es-C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altura) 2015</a:t>
            </a:r>
            <a:endParaRPr lang="es-CL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2099479" y="1728959"/>
            <a:ext cx="2923505" cy="105081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2099479" y="1510066"/>
            <a:ext cx="2952000" cy="218737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2491897" y="1510066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Silleta</a:t>
            </a:r>
            <a:r>
              <a:rPr lang="es-CL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L" sz="1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es-CL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r>
              <a:rPr lang="es-CL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 (4” altura) 2018</a:t>
            </a:r>
            <a:endParaRPr lang="es-CL" sz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ángulo redondeado 33"/>
          <p:cNvSpPr/>
          <p:nvPr/>
        </p:nvSpPr>
        <p:spPr>
          <a:xfrm>
            <a:off x="7938417" y="824532"/>
            <a:ext cx="2923505" cy="3262315"/>
          </a:xfrm>
          <a:prstGeom prst="round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ángulo 39"/>
          <p:cNvSpPr/>
          <p:nvPr/>
        </p:nvSpPr>
        <p:spPr>
          <a:xfrm>
            <a:off x="7929832" y="3084624"/>
            <a:ext cx="2923505" cy="231820"/>
          </a:xfrm>
          <a:prstGeom prst="rect">
            <a:avLst/>
          </a:prstGeom>
          <a:solidFill>
            <a:srgbClr val="C050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Parrilla Acero fundido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ángulo 36"/>
          <p:cNvSpPr/>
          <p:nvPr/>
        </p:nvSpPr>
        <p:spPr>
          <a:xfrm>
            <a:off x="7932308" y="2928242"/>
            <a:ext cx="2923505" cy="1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CuadroTexto 42"/>
          <p:cNvSpPr txBox="1"/>
          <p:nvPr/>
        </p:nvSpPr>
        <p:spPr>
          <a:xfrm>
            <a:off x="8805924" y="2904720"/>
            <a:ext cx="32712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Relleno cerámico 3”</a:t>
            </a:r>
            <a:endParaRPr lang="es-CL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8390559" y="457081"/>
            <a:ext cx="2249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algn="ctr"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L" dirty="0"/>
              <a:t> Paso 1 – C20</a:t>
            </a:r>
            <a:endParaRPr lang="es-CL" dirty="0"/>
          </a:p>
        </p:txBody>
      </p:sp>
      <p:sp>
        <p:nvSpPr>
          <p:cNvPr id="47" name="Rectángulo 46"/>
          <p:cNvSpPr/>
          <p:nvPr/>
        </p:nvSpPr>
        <p:spPr>
          <a:xfrm>
            <a:off x="7921776" y="2764927"/>
            <a:ext cx="2923505" cy="180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8210281" y="2701038"/>
            <a:ext cx="3271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Cerámico </a:t>
            </a:r>
            <a:r>
              <a:rPr lang="es-CL" sz="14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es-CL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2” New 2018</a:t>
            </a:r>
            <a:endParaRPr lang="es-CL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CuadroTexto 50"/>
          <p:cNvSpPr txBox="1"/>
          <p:nvPr/>
        </p:nvSpPr>
        <p:spPr>
          <a:xfrm>
            <a:off x="2097850" y="2118409"/>
            <a:ext cx="2909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VK38 </a:t>
            </a:r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12mm </a:t>
            </a:r>
            <a:r>
              <a:rPr lang="es-CL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58</a:t>
            </a:r>
            <a:r>
              <a:rPr lang="es-CL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.500 L</a:t>
            </a:r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New 2018</a:t>
            </a:r>
            <a:endParaRPr lang="es-C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ctángulo 53"/>
          <p:cNvSpPr/>
          <p:nvPr/>
        </p:nvSpPr>
        <p:spPr>
          <a:xfrm>
            <a:off x="7930388" y="1960833"/>
            <a:ext cx="2923505" cy="811201"/>
          </a:xfrm>
          <a:prstGeom prst="rect">
            <a:avLst/>
          </a:prstGeom>
          <a:solidFill>
            <a:srgbClr val="D1F20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CuadroTexto 54"/>
          <p:cNvSpPr txBox="1"/>
          <p:nvPr/>
        </p:nvSpPr>
        <p:spPr>
          <a:xfrm>
            <a:off x="7746641" y="2218681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VK38+ </a:t>
            </a:r>
            <a:r>
              <a:rPr lang="es-CL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50.000lt</a:t>
            </a:r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New 2021</a:t>
            </a:r>
            <a:endParaRPr lang="es-C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ángulo 55"/>
          <p:cNvSpPr/>
          <p:nvPr/>
        </p:nvSpPr>
        <p:spPr>
          <a:xfrm>
            <a:off x="7934874" y="1623007"/>
            <a:ext cx="2923505" cy="33782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CuadroTexto 56"/>
          <p:cNvSpPr txBox="1"/>
          <p:nvPr/>
        </p:nvSpPr>
        <p:spPr>
          <a:xfrm>
            <a:off x="7794604" y="1637825"/>
            <a:ext cx="32712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VK38 </a:t>
            </a:r>
            <a:r>
              <a:rPr lang="es-CL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2.000lt</a:t>
            </a:r>
            <a:r>
              <a:rPr lang="es-C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(2020) 10mm harneado 2021 </a:t>
            </a:r>
            <a:endParaRPr lang="es-CL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ángulo 58"/>
          <p:cNvSpPr/>
          <p:nvPr/>
        </p:nvSpPr>
        <p:spPr>
          <a:xfrm>
            <a:off x="7929832" y="1456382"/>
            <a:ext cx="2952000" cy="180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CuadroTexto 59"/>
          <p:cNvSpPr txBox="1"/>
          <p:nvPr/>
        </p:nvSpPr>
        <p:spPr>
          <a:xfrm>
            <a:off x="8169350" y="1392493"/>
            <a:ext cx="3271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Cerámico </a:t>
            </a:r>
            <a:r>
              <a:rPr lang="es-CL" sz="14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es-CL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2” New 2018</a:t>
            </a:r>
            <a:endParaRPr lang="es-CL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CuadroTexto 66"/>
          <p:cNvSpPr txBox="1"/>
          <p:nvPr/>
        </p:nvSpPr>
        <p:spPr>
          <a:xfrm>
            <a:off x="6585466" y="2667270"/>
            <a:ext cx="12163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Rejilla Inoxidable</a:t>
            </a:r>
            <a:endParaRPr lang="es-C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8" name="Conector recto de flecha 67"/>
          <p:cNvCxnSpPr/>
          <p:nvPr/>
        </p:nvCxnSpPr>
        <p:spPr>
          <a:xfrm>
            <a:off x="7527578" y="2777962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cto de flecha 68"/>
          <p:cNvCxnSpPr/>
          <p:nvPr/>
        </p:nvCxnSpPr>
        <p:spPr>
          <a:xfrm>
            <a:off x="10640094" y="3053097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cto de flecha 69"/>
          <p:cNvCxnSpPr/>
          <p:nvPr/>
        </p:nvCxnSpPr>
        <p:spPr>
          <a:xfrm>
            <a:off x="10647593" y="2891935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CuadroTexto 70"/>
          <p:cNvSpPr txBox="1"/>
          <p:nvPr/>
        </p:nvSpPr>
        <p:spPr>
          <a:xfrm>
            <a:off x="10990695" y="2943894"/>
            <a:ext cx="6652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10m3</a:t>
            </a:r>
            <a:endParaRPr lang="es-CL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CuadroTexto 71"/>
          <p:cNvSpPr txBox="1"/>
          <p:nvPr/>
        </p:nvSpPr>
        <p:spPr>
          <a:xfrm>
            <a:off x="10990695" y="2762919"/>
            <a:ext cx="10993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20m3 4”altura</a:t>
            </a:r>
            <a:endParaRPr lang="es-CL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3" name="Conector recto de flecha 72"/>
          <p:cNvCxnSpPr/>
          <p:nvPr/>
        </p:nvCxnSpPr>
        <p:spPr>
          <a:xfrm>
            <a:off x="10710953" y="1511468"/>
            <a:ext cx="39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CuadroTexto 73"/>
          <p:cNvSpPr txBox="1"/>
          <p:nvPr/>
        </p:nvSpPr>
        <p:spPr>
          <a:xfrm>
            <a:off x="11036094" y="1398729"/>
            <a:ext cx="10993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20m3 4”altura</a:t>
            </a:r>
            <a:endParaRPr lang="es-CL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CuadroTexto 51"/>
          <p:cNvSpPr txBox="1"/>
          <p:nvPr/>
        </p:nvSpPr>
        <p:spPr>
          <a:xfrm>
            <a:off x="2491897" y="366328"/>
            <a:ext cx="2249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dirty="0" smtClean="0">
                <a:latin typeface="Arial" panose="020B0604020202020204" pitchFamily="34" charset="0"/>
                <a:cs typeface="Arial" panose="020B0604020202020204" pitchFamily="34" charset="0"/>
              </a:rPr>
              <a:t>Paso 2 – C20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12677" y="4206796"/>
            <a:ext cx="6009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sz="1400" dirty="0">
                <a:latin typeface="Arial" panose="020B0604020202020204" pitchFamily="34" charset="0"/>
                <a:cs typeface="Arial" panose="020B0604020202020204" pitchFamily="34" charset="0"/>
              </a:rPr>
              <a:t>Retiro </a:t>
            </a:r>
            <a:r>
              <a:rPr lang="es-CL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02 </a:t>
            </a:r>
            <a:r>
              <a:rPr lang="es-CL" sz="1400" dirty="0">
                <a:latin typeface="Arial" panose="020B0604020202020204" pitchFamily="34" charset="0"/>
                <a:cs typeface="Arial" panose="020B0604020202020204" pitchFamily="34" charset="0"/>
              </a:rPr>
              <a:t>sacos </a:t>
            </a:r>
            <a:r>
              <a:rPr lang="es-CL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Silleta Superior </a:t>
            </a:r>
            <a:r>
              <a:rPr lang="es-CL" sz="1400" dirty="0" err="1">
                <a:latin typeface="Arial" panose="020B0604020202020204" pitchFamily="34" charset="0"/>
                <a:cs typeface="Arial" panose="020B0604020202020204" pitchFamily="34" charset="0"/>
              </a:rPr>
              <a:t>instalox</a:t>
            </a:r>
            <a:r>
              <a:rPr lang="es-CL" sz="1400" dirty="0">
                <a:latin typeface="Arial" panose="020B0604020202020204" pitchFamily="34" charset="0"/>
                <a:cs typeface="Arial" panose="020B0604020202020204" pitchFamily="34" charset="0"/>
              </a:rPr>
              <a:t> 2” </a:t>
            </a:r>
            <a:r>
              <a:rPr lang="es-CL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2018 (100% completado)</a:t>
            </a:r>
            <a:endParaRPr lang="es-C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L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L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tángulo 63"/>
          <p:cNvSpPr/>
          <p:nvPr/>
        </p:nvSpPr>
        <p:spPr>
          <a:xfrm>
            <a:off x="2106990" y="3024796"/>
            <a:ext cx="2923505" cy="2318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CuadroTexto 64"/>
          <p:cNvSpPr txBox="1"/>
          <p:nvPr/>
        </p:nvSpPr>
        <p:spPr>
          <a:xfrm>
            <a:off x="2344603" y="2970190"/>
            <a:ext cx="3271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Relleno Cerámico 3” 2014</a:t>
            </a:r>
            <a:endParaRPr lang="es-CL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CuadroTexto 65"/>
          <p:cNvSpPr txBox="1"/>
          <p:nvPr/>
        </p:nvSpPr>
        <p:spPr>
          <a:xfrm>
            <a:off x="114009" y="2791487"/>
            <a:ext cx="16349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Rejilla </a:t>
            </a:r>
            <a:r>
              <a:rPr lang="es-C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Inoxidable ½” </a:t>
            </a:r>
            <a:r>
              <a:rPr lang="es-C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Rec</a:t>
            </a:r>
            <a:endParaRPr lang="es-CL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0" y="54864"/>
            <a:ext cx="12192000" cy="3383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6" name="CuadroTexto 75"/>
          <p:cNvSpPr txBox="1"/>
          <p:nvPr/>
        </p:nvSpPr>
        <p:spPr>
          <a:xfrm>
            <a:off x="212677" y="41833"/>
            <a:ext cx="206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22-11-2022 TA</a:t>
            </a:r>
            <a:endParaRPr lang="es-C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CuadroTexto 43"/>
          <p:cNvSpPr txBox="1"/>
          <p:nvPr/>
        </p:nvSpPr>
        <p:spPr>
          <a:xfrm>
            <a:off x="6449277" y="4226544"/>
            <a:ext cx="59618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285750" indent="-285750">
              <a:buFont typeface="Arial" panose="020B0604020202020204" pitchFamily="34" charset="0"/>
              <a:buChar char="•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L" dirty="0"/>
              <a:t>Retiro 2 sacos cerámico </a:t>
            </a:r>
            <a:r>
              <a:rPr lang="es-CL" dirty="0" err="1"/>
              <a:t>instalox</a:t>
            </a:r>
            <a:r>
              <a:rPr lang="es-CL" dirty="0"/>
              <a:t> 2” New </a:t>
            </a:r>
            <a:r>
              <a:rPr lang="es-CL" dirty="0" smtClean="0"/>
              <a:t>2018 </a:t>
            </a:r>
            <a:r>
              <a:rPr lang="es-CL" dirty="0"/>
              <a:t>(10% completado</a:t>
            </a:r>
            <a:r>
              <a:rPr lang="es-CL" dirty="0" smtClean="0"/>
              <a:t>)</a:t>
            </a:r>
            <a:endParaRPr lang="es-CL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20362" r="41125" b="15449"/>
          <a:stretch/>
        </p:blipFill>
        <p:spPr>
          <a:xfrm>
            <a:off x="1873028" y="4596347"/>
            <a:ext cx="2853332" cy="2160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999" y="4572623"/>
            <a:ext cx="4557363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81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15918</TotalTime>
  <Words>232</Words>
  <Application>Microsoft Office PowerPoint</Application>
  <PresentationFormat>Panorámica</PresentationFormat>
  <Paragraphs>45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Pacheco Zamora Sebastian Patricio (Codelco-Ventanas)</dc:creator>
  <cp:lastModifiedBy>Nahuelpan Nahuelpan Jose (Codelco-Ventanas)</cp:lastModifiedBy>
  <cp:revision>15</cp:revision>
  <dcterms:created xsi:type="dcterms:W3CDTF">2020-12-02T13:28:52Z</dcterms:created>
  <dcterms:modified xsi:type="dcterms:W3CDTF">2022-11-22T23:01:48Z</dcterms:modified>
</cp:coreProperties>
</file>