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custDataLst>
    <p:tags r:id="rId4"/>
  </p:custDataLst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F20E"/>
    <a:srgbClr val="FFFF00"/>
    <a:srgbClr val="C0504D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6B2FE-A703-4DDE-9A9C-EA0E5D02750A}" type="datetimeFigureOut">
              <a:rPr lang="es-CL" smtClean="0"/>
              <a:t>20-02-2023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C7972-838D-4416-B825-EA6DB85D318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65467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6B2FE-A703-4DDE-9A9C-EA0E5D02750A}" type="datetimeFigureOut">
              <a:rPr lang="es-CL" smtClean="0"/>
              <a:t>20-02-2023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C7972-838D-4416-B825-EA6DB85D318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527469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6B2FE-A703-4DDE-9A9C-EA0E5D02750A}" type="datetimeFigureOut">
              <a:rPr lang="es-CL" smtClean="0"/>
              <a:t>20-02-2023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C7972-838D-4416-B825-EA6DB85D318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22379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6B2FE-A703-4DDE-9A9C-EA0E5D02750A}" type="datetimeFigureOut">
              <a:rPr lang="es-CL" smtClean="0"/>
              <a:t>20-02-2023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C7972-838D-4416-B825-EA6DB85D318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82423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6B2FE-A703-4DDE-9A9C-EA0E5D02750A}" type="datetimeFigureOut">
              <a:rPr lang="es-CL" smtClean="0"/>
              <a:t>20-02-2023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C7972-838D-4416-B825-EA6DB85D318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02456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6B2FE-A703-4DDE-9A9C-EA0E5D02750A}" type="datetimeFigureOut">
              <a:rPr lang="es-CL" smtClean="0"/>
              <a:t>20-02-2023</a:t>
            </a:fld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C7972-838D-4416-B825-EA6DB85D318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1362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6B2FE-A703-4DDE-9A9C-EA0E5D02750A}" type="datetimeFigureOut">
              <a:rPr lang="es-CL" smtClean="0"/>
              <a:t>20-02-2023</a:t>
            </a:fld>
            <a:endParaRPr lang="es-CL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C7972-838D-4416-B825-EA6DB85D318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663038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6B2FE-A703-4DDE-9A9C-EA0E5D02750A}" type="datetimeFigureOut">
              <a:rPr lang="es-CL" smtClean="0"/>
              <a:t>20-02-2023</a:t>
            </a:fld>
            <a:endParaRPr lang="es-C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C7972-838D-4416-B825-EA6DB85D318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51597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6B2FE-A703-4DDE-9A9C-EA0E5D02750A}" type="datetimeFigureOut">
              <a:rPr lang="es-CL" smtClean="0"/>
              <a:t>20-02-2023</a:t>
            </a:fld>
            <a:endParaRPr lang="es-CL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C7972-838D-4416-B825-EA6DB85D318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493947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6B2FE-A703-4DDE-9A9C-EA0E5D02750A}" type="datetimeFigureOut">
              <a:rPr lang="es-CL" smtClean="0"/>
              <a:t>20-02-2023</a:t>
            </a:fld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C7972-838D-4416-B825-EA6DB85D318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47227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6B2FE-A703-4DDE-9A9C-EA0E5D02750A}" type="datetimeFigureOut">
              <a:rPr lang="es-CL" smtClean="0"/>
              <a:t>20-02-2023</a:t>
            </a:fld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C7972-838D-4416-B825-EA6DB85D318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83487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to 7" hidden="1"/>
          <p:cNvGraphicFramePr>
            <a:graphicFrameLocks noChangeAspect="1"/>
          </p:cNvGraphicFramePr>
          <p:nvPr userDrawn="1"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214303213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Diapositiva de think-cell" r:id="rId15" imgW="415" imgH="416" progId="TCLayout.ActiveDocument.1">
                  <p:embed/>
                </p:oleObj>
              </mc:Choice>
              <mc:Fallback>
                <p:oleObj name="Diapositiva de think-cell" r:id="rId15" imgW="415" imgH="4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6B2FE-A703-4DDE-9A9C-EA0E5D02750A}" type="datetimeFigureOut">
              <a:rPr lang="es-CL" smtClean="0"/>
              <a:t>20-02-2023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C7972-838D-4416-B825-EA6DB85D318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88196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jpg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jpg"/><Relationship Id="rId11" Type="http://schemas.openxmlformats.org/officeDocument/2006/relationships/image" Target="../media/image7.jpg"/><Relationship Id="rId5" Type="http://schemas.openxmlformats.org/officeDocument/2006/relationships/image" Target="../media/image1.emf"/><Relationship Id="rId10" Type="http://schemas.openxmlformats.org/officeDocument/2006/relationships/image" Target="../media/image6.jpg"/><Relationship Id="rId4" Type="http://schemas.openxmlformats.org/officeDocument/2006/relationships/oleObject" Target="../embeddings/oleObject2.bin"/><Relationship Id="rId9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Conector recto de flecha 27"/>
          <p:cNvCxnSpPr/>
          <p:nvPr/>
        </p:nvCxnSpPr>
        <p:spPr>
          <a:xfrm>
            <a:off x="1773695" y="4425011"/>
            <a:ext cx="396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CuadroTexto 30"/>
          <p:cNvSpPr txBox="1"/>
          <p:nvPr/>
        </p:nvSpPr>
        <p:spPr>
          <a:xfrm>
            <a:off x="260805" y="3045819"/>
            <a:ext cx="16349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Rejilla Inoxidable ½” </a:t>
            </a:r>
            <a:r>
              <a:rPr lang="es-CL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Rec</a:t>
            </a:r>
            <a:endParaRPr lang="es-CL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2" name="Conector recto de flecha 31"/>
          <p:cNvCxnSpPr/>
          <p:nvPr/>
        </p:nvCxnSpPr>
        <p:spPr>
          <a:xfrm>
            <a:off x="1773695" y="3214331"/>
            <a:ext cx="396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ángulo redondeado 32"/>
          <p:cNvSpPr/>
          <p:nvPr/>
        </p:nvSpPr>
        <p:spPr>
          <a:xfrm>
            <a:off x="2205098" y="2146870"/>
            <a:ext cx="2923505" cy="3262315"/>
          </a:xfrm>
          <a:prstGeom prst="roundRect">
            <a:avLst/>
          </a:prstGeom>
          <a:solidFill>
            <a:srgbClr val="4F81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ectángulo 34"/>
          <p:cNvSpPr/>
          <p:nvPr/>
        </p:nvSpPr>
        <p:spPr>
          <a:xfrm>
            <a:off x="2209393" y="4663311"/>
            <a:ext cx="2923505" cy="231820"/>
          </a:xfrm>
          <a:prstGeom prst="rect">
            <a:avLst/>
          </a:prstGeom>
          <a:solidFill>
            <a:srgbClr val="C050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2482352" y="4637072"/>
            <a:ext cx="32712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Membrana </a:t>
            </a:r>
            <a:r>
              <a:rPr lang="es-CL" sz="12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Inox</a:t>
            </a:r>
            <a:r>
              <a:rPr lang="es-CL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New 2014</a:t>
            </a:r>
            <a:endParaRPr lang="es-CL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2198146" y="3214331"/>
            <a:ext cx="2923505" cy="122511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ángulo 19"/>
          <p:cNvSpPr/>
          <p:nvPr/>
        </p:nvSpPr>
        <p:spPr>
          <a:xfrm>
            <a:off x="2190761" y="2806905"/>
            <a:ext cx="2952000" cy="412343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CuadroTexto 20"/>
          <p:cNvSpPr txBox="1"/>
          <p:nvPr/>
        </p:nvSpPr>
        <p:spPr>
          <a:xfrm>
            <a:off x="2540820" y="2902495"/>
            <a:ext cx="32712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Silleta </a:t>
            </a:r>
            <a:r>
              <a:rPr lang="es-CL" sz="12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instalox</a:t>
            </a:r>
            <a:r>
              <a:rPr lang="es-CL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L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s-CL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15m3 2018</a:t>
            </a:r>
            <a:endParaRPr lang="es-CL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ectángulo redondeado 33"/>
          <p:cNvSpPr/>
          <p:nvPr/>
        </p:nvSpPr>
        <p:spPr>
          <a:xfrm>
            <a:off x="8037084" y="2232708"/>
            <a:ext cx="2923505" cy="3262315"/>
          </a:xfrm>
          <a:prstGeom prst="roundRect">
            <a:avLst/>
          </a:prstGeom>
          <a:solidFill>
            <a:srgbClr val="4F81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Rectángulo 39"/>
          <p:cNvSpPr/>
          <p:nvPr/>
        </p:nvSpPr>
        <p:spPr>
          <a:xfrm>
            <a:off x="8028499" y="4667723"/>
            <a:ext cx="2923505" cy="231820"/>
          </a:xfrm>
          <a:prstGeom prst="rect">
            <a:avLst/>
          </a:prstGeom>
          <a:solidFill>
            <a:srgbClr val="C050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Parrilla Acero fundido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ectángulo 36"/>
          <p:cNvSpPr/>
          <p:nvPr/>
        </p:nvSpPr>
        <p:spPr>
          <a:xfrm>
            <a:off x="8030975" y="4495438"/>
            <a:ext cx="2923505" cy="1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CuadroTexto 42"/>
          <p:cNvSpPr txBox="1"/>
          <p:nvPr/>
        </p:nvSpPr>
        <p:spPr>
          <a:xfrm>
            <a:off x="8618350" y="4456014"/>
            <a:ext cx="32712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Relleno cerámico 3” ordenado</a:t>
            </a:r>
            <a:endParaRPr lang="es-CL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8489226" y="1865257"/>
            <a:ext cx="2249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algn="ctr"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CL" dirty="0"/>
              <a:t> </a:t>
            </a:r>
            <a:r>
              <a:rPr lang="es-CL" dirty="0" smtClean="0"/>
              <a:t>Lecho </a:t>
            </a:r>
            <a:r>
              <a:rPr lang="es-CL" dirty="0"/>
              <a:t>1 – C20</a:t>
            </a:r>
          </a:p>
        </p:txBody>
      </p:sp>
      <p:sp>
        <p:nvSpPr>
          <p:cNvPr id="51" name="CuadroTexto 50"/>
          <p:cNvSpPr txBox="1"/>
          <p:nvPr/>
        </p:nvSpPr>
        <p:spPr>
          <a:xfrm>
            <a:off x="2196517" y="3526585"/>
            <a:ext cx="29099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VK38 12mm </a:t>
            </a:r>
            <a:r>
              <a:rPr lang="es-CL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59.000 L</a:t>
            </a:r>
            <a:r>
              <a:rPr lang="es-CL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New 2022</a:t>
            </a:r>
            <a:endParaRPr lang="es-CL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Rectángulo 55"/>
          <p:cNvSpPr/>
          <p:nvPr/>
        </p:nvSpPr>
        <p:spPr>
          <a:xfrm>
            <a:off x="8033541" y="3031183"/>
            <a:ext cx="2923505" cy="33782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Rectángulo 53"/>
          <p:cNvSpPr/>
          <p:nvPr/>
        </p:nvSpPr>
        <p:spPr>
          <a:xfrm>
            <a:off x="8029055" y="3271761"/>
            <a:ext cx="2923505" cy="468535"/>
          </a:xfrm>
          <a:prstGeom prst="rect">
            <a:avLst/>
          </a:prstGeom>
          <a:solidFill>
            <a:srgbClr val="D1F20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CuadroTexto 56"/>
          <p:cNvSpPr txBox="1"/>
          <p:nvPr/>
        </p:nvSpPr>
        <p:spPr>
          <a:xfrm>
            <a:off x="7893271" y="3046001"/>
            <a:ext cx="32712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VK59 </a:t>
            </a:r>
            <a:r>
              <a:rPr lang="es-CL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10.000L</a:t>
            </a:r>
            <a:r>
              <a:rPr lang="es-CL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New 2022</a:t>
            </a:r>
            <a:endParaRPr lang="es-CL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Rectángulo 58"/>
          <p:cNvSpPr/>
          <p:nvPr/>
        </p:nvSpPr>
        <p:spPr>
          <a:xfrm>
            <a:off x="8034822" y="2677083"/>
            <a:ext cx="2915476" cy="367475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CuadroTexto 59"/>
          <p:cNvSpPr txBox="1"/>
          <p:nvPr/>
        </p:nvSpPr>
        <p:spPr>
          <a:xfrm>
            <a:off x="7993466" y="2668212"/>
            <a:ext cx="296239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05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Cerámico </a:t>
            </a:r>
            <a:r>
              <a:rPr lang="es-CL" sz="105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instalox</a:t>
            </a:r>
            <a:r>
              <a:rPr lang="es-CL" sz="105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2” 10m3         2018 </a:t>
            </a:r>
          </a:p>
          <a:p>
            <a:pPr algn="ctr"/>
            <a:r>
              <a:rPr lang="es-CL" sz="105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Cerámico </a:t>
            </a:r>
            <a:r>
              <a:rPr lang="es-CL" sz="105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instalox</a:t>
            </a:r>
            <a:r>
              <a:rPr lang="es-CL" sz="105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2” 10m3 new 2022</a:t>
            </a:r>
            <a:endParaRPr lang="es-CL" sz="10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CuadroTexto 66"/>
          <p:cNvSpPr txBox="1"/>
          <p:nvPr/>
        </p:nvSpPr>
        <p:spPr>
          <a:xfrm>
            <a:off x="6684133" y="4075446"/>
            <a:ext cx="121638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Rejilla Inoxidable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8" name="Conector recto de flecha 67"/>
          <p:cNvCxnSpPr/>
          <p:nvPr/>
        </p:nvCxnSpPr>
        <p:spPr>
          <a:xfrm>
            <a:off x="7626245" y="4186138"/>
            <a:ext cx="396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ector recto de flecha 69"/>
          <p:cNvCxnSpPr/>
          <p:nvPr/>
        </p:nvCxnSpPr>
        <p:spPr>
          <a:xfrm>
            <a:off x="10746260" y="4300111"/>
            <a:ext cx="396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CuadroTexto 54"/>
          <p:cNvSpPr txBox="1"/>
          <p:nvPr/>
        </p:nvSpPr>
        <p:spPr>
          <a:xfrm>
            <a:off x="7846578" y="3388085"/>
            <a:ext cx="32712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VK38 </a:t>
            </a:r>
            <a:r>
              <a:rPr lang="es-CL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15.000L</a:t>
            </a:r>
            <a:r>
              <a:rPr lang="es-CL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New 2022</a:t>
            </a:r>
            <a:endParaRPr lang="es-CL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CuadroTexto 71"/>
          <p:cNvSpPr txBox="1"/>
          <p:nvPr/>
        </p:nvSpPr>
        <p:spPr>
          <a:xfrm>
            <a:off x="11089362" y="4171095"/>
            <a:ext cx="109933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20m3 4”altura</a:t>
            </a:r>
            <a:endParaRPr lang="es-CL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3" name="Conector recto de flecha 72"/>
          <p:cNvCxnSpPr/>
          <p:nvPr/>
        </p:nvCxnSpPr>
        <p:spPr>
          <a:xfrm>
            <a:off x="10782472" y="2918397"/>
            <a:ext cx="396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CuadroTexto 73"/>
          <p:cNvSpPr txBox="1"/>
          <p:nvPr/>
        </p:nvSpPr>
        <p:spPr>
          <a:xfrm>
            <a:off x="11134761" y="2806905"/>
            <a:ext cx="109933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20m3 4”altura</a:t>
            </a:r>
            <a:endParaRPr lang="es-CL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CuadroTexto 51"/>
          <p:cNvSpPr txBox="1"/>
          <p:nvPr/>
        </p:nvSpPr>
        <p:spPr>
          <a:xfrm>
            <a:off x="2590564" y="1774504"/>
            <a:ext cx="2249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Lecho 2 – C20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Rectángulo 63"/>
          <p:cNvSpPr/>
          <p:nvPr/>
        </p:nvSpPr>
        <p:spPr>
          <a:xfrm>
            <a:off x="2205657" y="4432972"/>
            <a:ext cx="2923505" cy="2318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CuadroTexto 64"/>
          <p:cNvSpPr txBox="1"/>
          <p:nvPr/>
        </p:nvSpPr>
        <p:spPr>
          <a:xfrm>
            <a:off x="2381502" y="4395620"/>
            <a:ext cx="32712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Relleno Cerámico 3” ordenado 2014</a:t>
            </a:r>
            <a:endParaRPr lang="es-CL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CuadroTexto 65"/>
          <p:cNvSpPr txBox="1"/>
          <p:nvPr/>
        </p:nvSpPr>
        <p:spPr>
          <a:xfrm>
            <a:off x="252431" y="4231467"/>
            <a:ext cx="16349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Rejilla Inoxidable ½” </a:t>
            </a:r>
            <a:r>
              <a:rPr lang="es-CL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Rec</a:t>
            </a:r>
            <a:endParaRPr lang="es-CL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0" y="54864"/>
            <a:ext cx="12192000" cy="3383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76" name="CuadroTexto 75"/>
          <p:cNvSpPr txBox="1"/>
          <p:nvPr/>
        </p:nvSpPr>
        <p:spPr>
          <a:xfrm>
            <a:off x="212676" y="41833"/>
            <a:ext cx="56760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Esquema de Carga 2022</a:t>
            </a:r>
            <a:endParaRPr lang="es-CL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Rectángulo 43"/>
          <p:cNvSpPr/>
          <p:nvPr/>
        </p:nvSpPr>
        <p:spPr>
          <a:xfrm>
            <a:off x="8028472" y="3728973"/>
            <a:ext cx="2923505" cy="43381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VK38 Harneado 13m3 12mm</a:t>
            </a:r>
          </a:p>
          <a:p>
            <a:pPr algn="ctr"/>
            <a:r>
              <a:rPr lang="es-CL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VK38 Harneado 14 m3 10mm</a:t>
            </a:r>
            <a:endParaRPr lang="es-CL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Rectángulo 45"/>
          <p:cNvSpPr/>
          <p:nvPr/>
        </p:nvSpPr>
        <p:spPr>
          <a:xfrm>
            <a:off x="8027889" y="4125803"/>
            <a:ext cx="2915476" cy="367475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50" dirty="0" err="1">
                <a:latin typeface="Arial" panose="020B0604020202020204" pitchFamily="34" charset="0"/>
                <a:cs typeface="Arial" panose="020B0604020202020204" pitchFamily="34" charset="0"/>
              </a:rPr>
              <a:t>Cerámico</a:t>
            </a:r>
            <a:r>
              <a:rPr lang="pt-BR" sz="10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050" dirty="0" err="1">
                <a:latin typeface="Arial" panose="020B0604020202020204" pitchFamily="34" charset="0"/>
                <a:cs typeface="Arial" panose="020B0604020202020204" pitchFamily="34" charset="0"/>
              </a:rPr>
              <a:t>instalox</a:t>
            </a:r>
            <a:r>
              <a:rPr lang="pt-BR" sz="1050" dirty="0">
                <a:latin typeface="Arial" panose="020B0604020202020204" pitchFamily="34" charset="0"/>
                <a:cs typeface="Arial" panose="020B0604020202020204" pitchFamily="34" charset="0"/>
              </a:rPr>
              <a:t> 2” 10m3         2018 </a:t>
            </a:r>
          </a:p>
          <a:p>
            <a:pPr algn="ctr"/>
            <a:r>
              <a:rPr lang="pt-BR" sz="1050" dirty="0" err="1">
                <a:latin typeface="Arial" panose="020B0604020202020204" pitchFamily="34" charset="0"/>
                <a:cs typeface="Arial" panose="020B0604020202020204" pitchFamily="34" charset="0"/>
              </a:rPr>
              <a:t>Cerámico</a:t>
            </a:r>
            <a:r>
              <a:rPr lang="pt-BR" sz="10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050" dirty="0" err="1">
                <a:latin typeface="Arial" panose="020B0604020202020204" pitchFamily="34" charset="0"/>
                <a:cs typeface="Arial" panose="020B0604020202020204" pitchFamily="34" charset="0"/>
              </a:rPr>
              <a:t>instalox</a:t>
            </a:r>
            <a:r>
              <a:rPr lang="pt-BR" sz="1050" dirty="0">
                <a:latin typeface="Arial" panose="020B0604020202020204" pitchFamily="34" charset="0"/>
                <a:cs typeface="Arial" panose="020B0604020202020204" pitchFamily="34" charset="0"/>
              </a:rPr>
              <a:t> 2” 10m3 new 2022</a:t>
            </a:r>
          </a:p>
        </p:txBody>
      </p:sp>
    </p:spTree>
    <p:extLst>
      <p:ext uri="{BB962C8B-B14F-4D97-AF65-F5344CB8AC3E}">
        <p14:creationId xmlns:p14="http://schemas.microsoft.com/office/powerpoint/2010/main" val="4205659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to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66513693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Diapositiva de think-cell" r:id="rId4" imgW="415" imgH="416" progId="TCLayout.ActiveDocument.1">
                  <p:embed/>
                </p:oleObj>
              </mc:Choice>
              <mc:Fallback>
                <p:oleObj name="Diapositiva de think-cell" r:id="rId4" imgW="415" imgH="4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025" y="307721"/>
            <a:ext cx="2165152" cy="2886870"/>
          </a:xfr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298" y="307721"/>
            <a:ext cx="2165400" cy="288720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5608" y="307721"/>
            <a:ext cx="6076484" cy="2880000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39" y="3491522"/>
            <a:ext cx="2160000" cy="2880000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184" y="3491522"/>
            <a:ext cx="5114317" cy="2880000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3001" y="3491522"/>
            <a:ext cx="3971521" cy="2978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102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24892</TotalTime>
  <Words>102</Words>
  <Application>Microsoft Office PowerPoint</Application>
  <PresentationFormat>Panorámica</PresentationFormat>
  <Paragraphs>22</Paragraphs>
  <Slides>2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Tema de Office</vt:lpstr>
      <vt:lpstr>Diapositiva de think-cell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Pacheco Zamora Sebastian Patricio (Codelco-Ventanas)</dc:creator>
  <cp:lastModifiedBy>Nahuelpan Nahuelpan Jose (Codelco-Ventanas)</cp:lastModifiedBy>
  <cp:revision>24</cp:revision>
  <dcterms:created xsi:type="dcterms:W3CDTF">2020-12-02T13:28:52Z</dcterms:created>
  <dcterms:modified xsi:type="dcterms:W3CDTF">2023-02-20T23:53:02Z</dcterms:modified>
</cp:coreProperties>
</file>