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65" r:id="rId3"/>
  </p:sldMasterIdLst>
  <p:notesMasterIdLst>
    <p:notesMasterId r:id="rId19"/>
  </p:notesMasterIdLst>
  <p:sldIdLst>
    <p:sldId id="256" r:id="rId4"/>
    <p:sldId id="257" r:id="rId5"/>
    <p:sldId id="431" r:id="rId6"/>
    <p:sldId id="432" r:id="rId7"/>
    <p:sldId id="433" r:id="rId8"/>
    <p:sldId id="443" r:id="rId9"/>
    <p:sldId id="434" r:id="rId10"/>
    <p:sldId id="435" r:id="rId11"/>
    <p:sldId id="436" r:id="rId12"/>
    <p:sldId id="440" r:id="rId13"/>
    <p:sldId id="437" r:id="rId14"/>
    <p:sldId id="438" r:id="rId15"/>
    <p:sldId id="439" r:id="rId16"/>
    <p:sldId id="441" r:id="rId17"/>
    <p:sldId id="442" r:id="rId18"/>
  </p:sldIdLst>
  <p:sldSz cx="9144000" cy="6858000" type="screen4x3"/>
  <p:notesSz cx="7315200" cy="96012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-4">
          <p15:clr>
            <a:srgbClr val="A4A3A4"/>
          </p15:clr>
        </p15:guide>
        <p15:guide id="2" pos="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celo.riscal" initials="m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404040"/>
    <a:srgbClr val="FFFFCC"/>
    <a:srgbClr val="00FF00"/>
    <a:srgbClr val="FF6600"/>
    <a:srgbClr val="3366FF"/>
    <a:srgbClr val="00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74"/>
  </p:normalViewPr>
  <p:slideViewPr>
    <p:cSldViewPr snapToObjects="1">
      <p:cViewPr varScale="1">
        <p:scale>
          <a:sx n="124" d="100"/>
          <a:sy n="124" d="100"/>
        </p:scale>
        <p:origin x="1784" y="168"/>
      </p:cViewPr>
      <p:guideLst>
        <p:guide orient="horz" pos="-4"/>
        <p:guide pos="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482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482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2CDFFC77-3EB7-41F9-A446-B07B2336D6CC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CL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482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482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CD618D40-748E-491B-8DA4-22F545232CF1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41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473902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71016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7570091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695295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268192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771261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651810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639199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676397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306904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0665266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851671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583852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2519524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3094583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00200"/>
            <a:ext cx="7772400" cy="9366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400"/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590800"/>
            <a:ext cx="6400800" cy="609600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39A0FF8F-0AAC-42CF-A6EE-B2EBD935A039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2F7632E2-EECF-4797-8C36-20FDC8C2402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3E0F-81CC-4A8A-997C-699E8C38B7A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EEFF0-2B0D-4D4D-9F38-AA094BB7822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E63A3-DE51-4508-846A-CC02215BCAC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0208A-0941-4957-8DA1-EE98A179B66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7D972-9868-4645-8AC7-56AB961AB39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198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410200" cy="5851525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96F6B-7881-4C6C-919E-E6392B65087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84B1F3ED-55A9-4341-887D-8CA241B234F8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D4545271-4288-431E-A89E-8208BC8A3AD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A663FB4F-205C-4762-A90A-0629FF771FD6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58D1DE4E-6DF5-4034-960E-1349409B3BA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F847B5D9-7DB3-48F8-9E31-061760875186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6BB629EB-5F1A-45A7-B83E-EEBDE496327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76234675-F8F2-4BE7-AC0E-A5671ECB4E3B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50DA5AF4-ADB9-42D3-B15C-2F9339F78EA3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757D9791-1E5D-4A02-A949-B6FB4DC1CAC1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D35B5383-BF6C-4F1F-B25A-80373ED89E0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0758EC7A-7746-4F91-B013-508E9CFD4682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58167A59-59EB-4B26-BD54-3AA2835DDAF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0B5F2710-FACF-4A1D-A4CA-389BFE70309E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D5CB550D-E3F7-485F-AF5E-DB533DA9642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954EFCA7-172E-43D6-95E8-541E5CB8B2B2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52A82B78-4043-4729-9F02-07BE1FB2D9C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0FAA740F-CB3F-42A4-85D0-3D87F637C916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9118E734-3748-4136-969A-BEA2C147216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AB408882-7716-4B80-9E47-E41399081486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6B6861E8-FF51-4D31-B1C3-7EC9B324940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5ED4AEFB-7F07-4F68-A22A-24C3DAA20F77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4F3F4418-CFCD-4D45-81E7-4CA5CDBC875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6F801975-92BE-4C74-99DE-9B4C5D9DA2AF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4FEABB00-6AA9-4F0D-AB47-4439557C39F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4D3D4673-C658-47E2-AE5E-B805A494D50F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458DE787-FABD-4EF1-BB75-F136DB03F234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010D565C-DD5C-43F9-A319-06BAEBDF0AC2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7F98EBAC-52E6-49A4-AEA5-2862E24F168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29311DDC-A9DF-4018-AA10-B0ADE4B62FE7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011ED-18D1-4652-8AD3-A5155FB515E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6DF97-0831-4841-A675-4C91F4F600B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139DFBE3-CD7A-4171-A81A-87C7055BCCE9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86679-94E0-425E-A273-93C352B520E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FBC3D3B2-DD66-4E6E-B487-DC7346EC22F4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9165B-F526-44FE-BB62-1777647AE27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Calibri" pitchFamily="34" charset="0"/>
              </a:defRPr>
            </a:lvl1pPr>
          </a:lstStyle>
          <a:p>
            <a:pPr>
              <a:defRPr/>
            </a:pPr>
            <a:fld id="{BA6CEBA6-B26F-481A-B994-4BE5E4A2FCF0}" type="datetime1">
              <a:rPr lang="en-US"/>
              <a:pPr>
                <a:defRPr/>
              </a:pPr>
              <a:t>3/3/17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35679-8976-4858-97BF-2C4ECC7FBF1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2" Type="http://schemas.openxmlformats.org/officeDocument/2006/relationships/slideLayout" Target="../slideLayouts/slideLayout6.xml"/><Relationship Id="rId3" Type="http://schemas.openxmlformats.org/officeDocument/2006/relationships/slideLayout" Target="../slideLayouts/slideLayout7.xml"/><Relationship Id="rId4" Type="http://schemas.openxmlformats.org/officeDocument/2006/relationships/slideLayout" Target="../slideLayouts/slideLayout8.xml"/><Relationship Id="rId5" Type="http://schemas.openxmlformats.org/officeDocument/2006/relationships/slideLayout" Target="../slideLayouts/slideLayout9.xml"/><Relationship Id="rId6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6" name="Rectangle 65"/>
          <p:cNvSpPr>
            <a:spLocks noChangeArrowheads="1"/>
          </p:cNvSpPr>
          <p:nvPr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latin typeface="Arial" pitchFamily="34" charset="0"/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2" name="Rectangle 71"/>
          <p:cNvSpPr>
            <a:spLocks noChangeArrowheads="1"/>
          </p:cNvSpPr>
          <p:nvPr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31" name="8 Imagen" descr="Sin título-1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09738" y="3482975"/>
            <a:ext cx="100488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ヒラギノ角ゴ Pro W3" charset="-128"/>
          <a:cs typeface="ヒラギノ角ゴ Pro W3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A1CD62DB-4CE4-4E2E-A0A0-67AF6DFC0A8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006CB7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595959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595959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rgbClr val="595959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rgbClr val="595959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ea typeface="ヒラギノ角ゴ Pro W3" charset="-128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s-CL" sz="18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3078" name="16 Imagen" descr="logo mop alta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43750" y="2071688"/>
            <a:ext cx="1998663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Verdana"/>
          <a:ea typeface="ヒラギノ角ゴ Pro W3" charset="-128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  <a:cs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1115617" y="1357965"/>
            <a:ext cx="8028384" cy="190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2786063" lvl="1" indent="-2062163" defTabSz="914400" eaLnBrk="0" hangingPunct="0">
              <a:lnSpc>
                <a:spcPct val="50000"/>
              </a:lnSpc>
              <a:spcBef>
                <a:spcPct val="50000"/>
              </a:spcBef>
              <a:buFont typeface="Arial" charset="0"/>
              <a:buNone/>
            </a:pPr>
            <a:endParaRPr lang="es-ES_tradnl" sz="1900" b="1" dirty="0">
              <a:latin typeface="Century Gothic" pitchFamily="34" charset="0"/>
              <a:ea typeface="ＭＳ Ｐゴシック" pitchFamily="34" charset="-128"/>
            </a:endParaRPr>
          </a:p>
          <a:p>
            <a:pPr marL="2786063" lvl="1" indent="-2062163" defTabSz="914400" eaLnBrk="0" hangingPunct="0">
              <a:lnSpc>
                <a:spcPct val="50000"/>
              </a:lnSpc>
              <a:spcBef>
                <a:spcPct val="50000"/>
              </a:spcBef>
              <a:buFont typeface="Arial" charset="0"/>
              <a:buNone/>
            </a:pPr>
            <a:r>
              <a:rPr lang="es-ES_tradnl" sz="2000" b="1" i="1" dirty="0">
                <a:latin typeface="Century Gothic" pitchFamily="34" charset="0"/>
                <a:ea typeface="ＭＳ Ｐゴシック" pitchFamily="34" charset="-128"/>
              </a:rPr>
              <a:t>ESTUDIO DE INGENIERÍA: </a:t>
            </a:r>
          </a:p>
          <a:p>
            <a:pPr marL="2786063" lvl="1" indent="-2062163" defTabSz="914400" eaLnBrk="0" hangingPunct="0">
              <a:lnSpc>
                <a:spcPct val="30000"/>
              </a:lnSpc>
              <a:spcBef>
                <a:spcPct val="50000"/>
              </a:spcBef>
              <a:buFont typeface="Arial" charset="0"/>
              <a:buNone/>
            </a:pPr>
            <a:endParaRPr lang="es-ES_tradnl" altLang="ja-JP" sz="2000" b="1" dirty="0"/>
          </a:p>
          <a:p>
            <a:pPr algn="ctr"/>
            <a:r>
              <a:rPr lang="es-ES_tradnl" altLang="ja-JP" sz="2000" b="1" i="1" dirty="0" smtClean="0">
                <a:latin typeface="Century Gothic" pitchFamily="34" charset="0"/>
                <a:ea typeface="ＭＳ Ｐゴシック" pitchFamily="34" charset="-128"/>
              </a:rPr>
              <a:t>“</a:t>
            </a:r>
            <a:r>
              <a:rPr lang="es-ES" sz="1600" b="1" dirty="0" smtClean="0">
                <a:latin typeface="Verdana" pitchFamily="34" charset="0"/>
              </a:rPr>
              <a:t>MEJORAMIENTO </a:t>
            </a:r>
            <a:r>
              <a:rPr lang="es-ES" sz="1600" b="1" dirty="0">
                <a:latin typeface="Verdana" pitchFamily="34" charset="0"/>
              </a:rPr>
              <a:t>CONEXIÓN VIAL </a:t>
            </a:r>
          </a:p>
          <a:p>
            <a:pPr algn="ctr"/>
            <a:r>
              <a:rPr lang="es-ES" sz="1600" b="1" dirty="0">
                <a:latin typeface="Verdana" pitchFamily="34" charset="0"/>
              </a:rPr>
              <a:t>PUENTE CHEYRE – PASO RIO MANSO, </a:t>
            </a:r>
            <a:r>
              <a:rPr lang="es-ES" sz="1600" b="1" dirty="0" smtClean="0">
                <a:latin typeface="Verdana" pitchFamily="34" charset="0"/>
              </a:rPr>
              <a:t>COCHAMO</a:t>
            </a:r>
            <a:endParaRPr lang="es-ES" sz="1600" b="1" dirty="0">
              <a:latin typeface="Verdana" pitchFamily="34" charset="0"/>
            </a:endParaRPr>
          </a:p>
          <a:p>
            <a:pPr algn="ctr"/>
            <a:r>
              <a:rPr lang="es-ES" sz="1600" b="1" dirty="0">
                <a:latin typeface="Verdana" pitchFamily="34" charset="0"/>
              </a:rPr>
              <a:t>REGION DE LOS </a:t>
            </a:r>
            <a:r>
              <a:rPr lang="es-ES" sz="1600" b="1" dirty="0" smtClean="0">
                <a:latin typeface="Verdana" pitchFamily="34" charset="0"/>
              </a:rPr>
              <a:t>LAGOS</a:t>
            </a:r>
            <a:r>
              <a:rPr lang="es-ES" sz="2000" b="1" i="1" dirty="0" smtClean="0">
                <a:latin typeface="Century Gothic" pitchFamily="34" charset="0"/>
                <a:ea typeface="ＭＳ Ｐゴシック" pitchFamily="34" charset="-128"/>
              </a:rPr>
              <a:t>”</a:t>
            </a:r>
            <a:r>
              <a:rPr lang="es-ES" sz="1600" b="1" i="1" dirty="0" smtClean="0">
                <a:latin typeface="Century Gothic" pitchFamily="34" charset="0"/>
                <a:ea typeface="ＭＳ Ｐゴシック" pitchFamily="34" charset="-128"/>
              </a:rPr>
              <a:t> </a:t>
            </a:r>
            <a:r>
              <a:rPr lang="es-ES_tradnl" altLang="ja-JP" sz="1600" b="1" i="1" dirty="0" smtClean="0">
                <a:latin typeface="Century Gothic" pitchFamily="34" charset="0"/>
                <a:ea typeface="ＭＳ Ｐゴシック" pitchFamily="34" charset="-128"/>
              </a:rPr>
              <a:t>            </a:t>
            </a:r>
            <a:endParaRPr lang="es-ES_tradnl" sz="1600" b="1" i="1" dirty="0">
              <a:latin typeface="Century Gothic" pitchFamily="34" charset="0"/>
              <a:ea typeface="ＭＳ Ｐゴシック" pitchFamily="34" charset="-128"/>
            </a:endParaRPr>
          </a:p>
          <a:p>
            <a:pPr marL="2786063" lvl="1" indent="-2062163" defTabSz="914400" eaLnBrk="0" hangingPunct="0">
              <a:lnSpc>
                <a:spcPct val="50000"/>
              </a:lnSpc>
              <a:spcBef>
                <a:spcPct val="50000"/>
              </a:spcBef>
              <a:buFont typeface="Arial" charset="0"/>
              <a:buNone/>
            </a:pPr>
            <a:endParaRPr lang="es-ES_tradnl" sz="1600" b="1" i="1" dirty="0">
              <a:latin typeface="Century Gothic" pitchFamily="34" charset="0"/>
              <a:ea typeface="ＭＳ Ｐゴシック" pitchFamily="34" charset="-128"/>
            </a:endParaRPr>
          </a:p>
        </p:txBody>
      </p:sp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6516688" y="6381750"/>
            <a:ext cx="2170787" cy="2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defTabSz="914400" eaLnBrk="0" hangingPunct="0">
              <a:lnSpc>
                <a:spcPct val="80000"/>
              </a:lnSpc>
              <a:spcBef>
                <a:spcPct val="50000"/>
              </a:spcBef>
              <a:buFont typeface="Arial" charset="0"/>
              <a:buNone/>
            </a:pPr>
            <a:r>
              <a:rPr lang="es-ES_tradnl" sz="1600" b="1" dirty="0" smtClean="0"/>
              <a:t>OCTUBRE 2016</a:t>
            </a:r>
            <a:endParaRPr lang="es-ES_tradnl" sz="1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830997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 POR ESPECIALIDAD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" name="4 Rectángulo"/>
          <p:cNvSpPr/>
          <p:nvPr/>
        </p:nvSpPr>
        <p:spPr>
          <a:xfrm>
            <a:off x="160526" y="1160463"/>
            <a:ext cx="887597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MECANICA  DE SUELOS: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Resulta relevante la </a:t>
            </a: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aracterización de los suelos, se prevén cortes a media 	ladera de importante altura.</a:t>
            </a: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Realización de sondajes, macro granulometrías  según datos de Hidráulica.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Ejecución de Sondajes con compleja logística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Estudio de Ingeniería contempla análisis geológico determinante, a la hora de          	proponer medidas para el control de taludes.</a:t>
            </a:r>
            <a:endParaRPr lang="es-ES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00" y="3558866"/>
            <a:ext cx="3790975" cy="284323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39" y="3558866"/>
            <a:ext cx="3731397" cy="279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386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830997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 POR ESPECIALIDAD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" name="4 Rectángulo"/>
          <p:cNvSpPr/>
          <p:nvPr/>
        </p:nvSpPr>
        <p:spPr>
          <a:xfrm>
            <a:off x="251520" y="1219253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HIDROLOGIA E HIDRAULICA: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Drenaje complejo debido a inestabilidad de los suelos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Análisis hidrológico acabado, que permita realizar una estimación de las          	dimensiones de las obras de drenaje, debido a la presencia de gran cantidad 	de quebradas.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s-CL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37" y="3197247"/>
            <a:ext cx="4064926" cy="304869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2793601"/>
            <a:ext cx="2952949" cy="393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4209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830997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 POR ESPECIALIDAD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9" name="5 Rectángulo"/>
          <p:cNvSpPr/>
          <p:nvPr/>
        </p:nvSpPr>
        <p:spPr>
          <a:xfrm>
            <a:off x="316312" y="1268760"/>
            <a:ext cx="864063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TRANSITO: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Identificación de puntos de medición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Determinación zonas de pesaje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Recolección datos que entrega MOP sobre mediciones en el área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Primera medición (Ya ejecutada con datos en proceso)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s-CL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4 Rectángulo"/>
          <p:cNvSpPr/>
          <p:nvPr/>
        </p:nvSpPr>
        <p:spPr>
          <a:xfrm>
            <a:off x="251520" y="2970351"/>
            <a:ext cx="87054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EXPROPIACIONES: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Proyecto contempla estudio de Expropiaciones a lo largo de todo el trazado</a:t>
            </a:r>
          </a:p>
        </p:txBody>
      </p:sp>
      <p:sp>
        <p:nvSpPr>
          <p:cNvPr id="11" name="5 Rectángulo"/>
          <p:cNvSpPr/>
          <p:nvPr/>
        </p:nvSpPr>
        <p:spPr>
          <a:xfrm>
            <a:off x="251520" y="3963805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SEGURIDAD VIAL: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Proyecto considera un estudio completo de seguridad vial, aplicado a las 	condiciones restrictivas de trazado.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Bordea el rio en un tramo importante y además presenta rocas inestables,  	lo cual debe ser bien abordado en el estudio de seguridad vial.</a:t>
            </a:r>
            <a:endParaRPr lang="es-CL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59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830997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 POR ESPECIALIDAD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9" name="5 Rectángulo"/>
          <p:cNvSpPr/>
          <p:nvPr/>
        </p:nvSpPr>
        <p:spPr>
          <a:xfrm>
            <a:off x="316312" y="1268760"/>
            <a:ext cx="864063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TRANSITO: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Identificación de puntos de medición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Determinación zonas de pesaje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Recolección datos que entrega MOP sobre mediciones en el área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Primera medición (Ya ejecutada con datos en proceso)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s-CL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4 Rectángulo"/>
          <p:cNvSpPr/>
          <p:nvPr/>
        </p:nvSpPr>
        <p:spPr>
          <a:xfrm>
            <a:off x="251520" y="2970351"/>
            <a:ext cx="87054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EXPROPIACIONES: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Proyecto contempla estudio de Expropiaciones a lo largo de todo el trazado</a:t>
            </a:r>
          </a:p>
        </p:txBody>
      </p:sp>
      <p:sp>
        <p:nvSpPr>
          <p:cNvPr id="11" name="5 Rectángulo"/>
          <p:cNvSpPr/>
          <p:nvPr/>
        </p:nvSpPr>
        <p:spPr>
          <a:xfrm>
            <a:off x="251520" y="3963805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SEGURIDAD VIAL: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Proyecto considera un estudio completo de seguridad vial, aplicado a las 	condiciones restrictivas de trazado.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Bordea el rio en un tramo importante y además presenta rocas inestables,  	lo cual debe ser bien abordado en el estudio de seguridad vial.</a:t>
            </a:r>
            <a:endParaRPr lang="es-CL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4891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830997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 POR ESPECIALIDAD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9" name="5 Rectángulo"/>
          <p:cNvSpPr/>
          <p:nvPr/>
        </p:nvSpPr>
        <p:spPr>
          <a:xfrm>
            <a:off x="316312" y="1268760"/>
            <a:ext cx="864063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AMBIENTALES</a:t>
            </a:r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Estudio contempla Consulta de Pertinencia de ingreso al Sistema Ambiental 	SEIA. Y de acuerdo a pronunciamiento SEA, realización EIA.</a:t>
            </a:r>
            <a:endParaRPr lang="es-ES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Se incluye levantamiento de Línea Base Fauna, Flora y Vegetación, 	Ecosistemas       	acuáticos y marinos, Paisaje, Arqueología y Paleontología.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Proceso de Participación Ciudadana.</a:t>
            </a:r>
          </a:p>
          <a:p>
            <a:pPr algn="just">
              <a:buFont typeface="Arial" pitchFamily="34" charset="0"/>
              <a:buChar char="•"/>
            </a:pPr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Análisis de Procedencia de aplicación de Consulta Indígena, y si corresponde, 	aplicación de la consulta.</a:t>
            </a:r>
            <a:endParaRPr lang="es-CL" sz="16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669741"/>
            <a:ext cx="2384102" cy="178807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104" y="4710212"/>
            <a:ext cx="2462654" cy="184699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112" y="3717032"/>
            <a:ext cx="2774760" cy="208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564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61665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FIN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267744" y="3217009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CONSULTAS Y/O COMENTARIOS</a:t>
            </a:r>
          </a:p>
        </p:txBody>
      </p:sp>
    </p:spTree>
    <p:extLst>
      <p:ext uri="{BB962C8B-B14F-4D97-AF65-F5344CB8AC3E}">
        <p14:creationId xmlns:p14="http://schemas.microsoft.com/office/powerpoint/2010/main" val="24015986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41413" y="701675"/>
            <a:ext cx="6310312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1747" name="9 CuadroTexto"/>
          <p:cNvSpPr txBox="1">
            <a:spLocks noChangeArrowheads="1"/>
          </p:cNvSpPr>
          <p:nvPr/>
        </p:nvSpPr>
        <p:spPr bwMode="auto">
          <a:xfrm>
            <a:off x="323850" y="185738"/>
            <a:ext cx="7704138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ES" sz="2400" b="1" dirty="0" smtClean="0">
                <a:solidFill>
                  <a:schemeClr val="bg1"/>
                </a:solidFill>
                <a:ea typeface="ＭＳ Ｐゴシック" pitchFamily="34" charset="-128"/>
              </a:rPr>
              <a:t>ANTECEDENTES GENERALES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graphicFrame>
        <p:nvGraphicFramePr>
          <p:cNvPr id="17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051273"/>
              </p:ext>
            </p:extLst>
          </p:nvPr>
        </p:nvGraphicFramePr>
        <p:xfrm>
          <a:off x="755575" y="1124744"/>
          <a:ext cx="7704856" cy="44644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852428"/>
                <a:gridCol w="3852428"/>
              </a:tblGrid>
              <a:tr h="547636"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b="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MONTO </a:t>
                      </a:r>
                      <a:r>
                        <a:rPr lang="es-CL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CONTRATO</a:t>
                      </a:r>
                      <a:endParaRPr lang="es-CL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1800" b="0" dirty="0" smtClean="0">
                          <a:solidFill>
                            <a:schemeClr val="tx1"/>
                          </a:solidFill>
                        </a:rPr>
                        <a:t>$900.800.000</a:t>
                      </a:r>
                      <a:endParaRPr lang="es-CL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3" marB="45723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531740"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FECHA </a:t>
                      </a:r>
                      <a:r>
                        <a:rPr lang="es-CL" sz="1800" u="none" strike="noStrike" dirty="0">
                          <a:effectLst/>
                        </a:rPr>
                        <a:t>INICIO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24 </a:t>
                      </a:r>
                      <a:r>
                        <a:rPr lang="es-CL" sz="1800" u="none" strike="noStrike" dirty="0">
                          <a:effectLst/>
                        </a:rPr>
                        <a:t>de </a:t>
                      </a:r>
                      <a:r>
                        <a:rPr lang="es-CL" sz="1800" u="none" strike="noStrike" dirty="0" smtClean="0">
                          <a:effectLst/>
                        </a:rPr>
                        <a:t>Agosto de 2016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594078"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PLAZO </a:t>
                      </a:r>
                      <a:r>
                        <a:rPr lang="es-CL" sz="1800" u="none" strike="noStrike" dirty="0">
                          <a:effectLst/>
                        </a:rPr>
                        <a:t>ORIGINAL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840 </a:t>
                      </a:r>
                      <a:r>
                        <a:rPr lang="es-CL" sz="1800" u="none" strike="noStrike" dirty="0">
                          <a:effectLst/>
                        </a:rPr>
                        <a:t>Días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578181"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FECHA </a:t>
                      </a:r>
                      <a:r>
                        <a:rPr lang="es-CL" sz="1800" u="none" strike="noStrike" dirty="0">
                          <a:effectLst/>
                        </a:rPr>
                        <a:t>TERMINO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12 </a:t>
                      </a:r>
                      <a:r>
                        <a:rPr lang="es-CL" sz="1800" u="none" strike="noStrike" dirty="0">
                          <a:effectLst/>
                        </a:rPr>
                        <a:t>de </a:t>
                      </a:r>
                      <a:r>
                        <a:rPr lang="es-CL" sz="1800" u="none" strike="noStrike" dirty="0" smtClean="0">
                          <a:effectLst/>
                        </a:rPr>
                        <a:t>Diciembre </a:t>
                      </a:r>
                      <a:r>
                        <a:rPr lang="es-CL" sz="1800" u="none" strike="noStrike" dirty="0">
                          <a:effectLst/>
                        </a:rPr>
                        <a:t>de </a:t>
                      </a:r>
                      <a:r>
                        <a:rPr lang="es-CL" sz="1800" u="none" strike="noStrike" dirty="0" smtClean="0">
                          <a:effectLst/>
                        </a:rPr>
                        <a:t>2018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796987"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MANDANTE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Dirección </a:t>
                      </a:r>
                      <a:r>
                        <a:rPr lang="es-CL" sz="1800" u="none" strike="noStrike" dirty="0">
                          <a:effectLst/>
                        </a:rPr>
                        <a:t>de Vialidad </a:t>
                      </a:r>
                      <a:endParaRPr lang="es-CL" sz="1800" u="none" strike="noStrike" dirty="0" smtClean="0">
                        <a:effectLst/>
                      </a:endParaRPr>
                    </a:p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Ministerio </a:t>
                      </a:r>
                      <a:r>
                        <a:rPr lang="es-CL" sz="1800" u="none" strike="noStrike" dirty="0">
                          <a:effectLst/>
                        </a:rPr>
                        <a:t>de Obras Públicas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471958"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INSPECTOR </a:t>
                      </a:r>
                      <a:r>
                        <a:rPr lang="es-CL" sz="1800" u="none" strike="noStrike" dirty="0">
                          <a:effectLst/>
                        </a:rPr>
                        <a:t>FISCAL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dirty="0" smtClean="0">
                          <a:effectLst/>
                        </a:rPr>
                        <a:t> Sr</a:t>
                      </a:r>
                      <a:r>
                        <a:rPr lang="es-CL" sz="1800" u="none" strike="noStrike" dirty="0">
                          <a:effectLst/>
                        </a:rPr>
                        <a:t>. </a:t>
                      </a:r>
                      <a:r>
                        <a:rPr lang="es-CL" sz="1800" u="none" strike="noStrike" dirty="0" smtClean="0">
                          <a:effectLst/>
                        </a:rPr>
                        <a:t>Eduardo Aravena</a:t>
                      </a:r>
                      <a:r>
                        <a:rPr lang="es-CL" sz="1800" u="none" strike="noStrike" baseline="0" dirty="0" smtClean="0">
                          <a:effectLst/>
                        </a:rPr>
                        <a:t> Paredes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47195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s-CL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JEFE DE PROYECTO</a:t>
                      </a:r>
                      <a:endParaRPr lang="es-CL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Srta. Lorena</a:t>
                      </a:r>
                      <a:r>
                        <a:rPr lang="es-CL" sz="18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Reyes Cortez</a:t>
                      </a:r>
                      <a:endParaRPr lang="es-CL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  <a:tr h="47195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s-CL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CL" sz="1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3" marR="9523" marT="9525" marB="0" anchor="ctr">
                    <a:solidFill>
                      <a:srgbClr val="D5B35D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UBICACIÓN DEL PROYECTO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555793" y="879787"/>
            <a:ext cx="794205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3 Forma libre"/>
          <p:cNvSpPr/>
          <p:nvPr/>
        </p:nvSpPr>
        <p:spPr bwMode="auto">
          <a:xfrm>
            <a:off x="6660232" y="3573016"/>
            <a:ext cx="1171575" cy="1562547"/>
          </a:xfrm>
          <a:custGeom>
            <a:avLst/>
            <a:gdLst>
              <a:gd name="connsiteX0" fmla="*/ 0 w 1171575"/>
              <a:gd name="connsiteY0" fmla="*/ 1706563 h 1706563"/>
              <a:gd name="connsiteX1" fmla="*/ 161925 w 1171575"/>
              <a:gd name="connsiteY1" fmla="*/ 1563688 h 1706563"/>
              <a:gd name="connsiteX2" fmla="*/ 238125 w 1171575"/>
              <a:gd name="connsiteY2" fmla="*/ 1468438 h 1706563"/>
              <a:gd name="connsiteX3" fmla="*/ 333375 w 1171575"/>
              <a:gd name="connsiteY3" fmla="*/ 1420813 h 1706563"/>
              <a:gd name="connsiteX4" fmla="*/ 390525 w 1171575"/>
              <a:gd name="connsiteY4" fmla="*/ 1392238 h 1706563"/>
              <a:gd name="connsiteX5" fmla="*/ 409575 w 1171575"/>
              <a:gd name="connsiteY5" fmla="*/ 1277938 h 1706563"/>
              <a:gd name="connsiteX6" fmla="*/ 438150 w 1171575"/>
              <a:gd name="connsiteY6" fmla="*/ 1106488 h 1706563"/>
              <a:gd name="connsiteX7" fmla="*/ 476250 w 1171575"/>
              <a:gd name="connsiteY7" fmla="*/ 1020763 h 1706563"/>
              <a:gd name="connsiteX8" fmla="*/ 514350 w 1171575"/>
              <a:gd name="connsiteY8" fmla="*/ 915988 h 1706563"/>
              <a:gd name="connsiteX9" fmla="*/ 533400 w 1171575"/>
              <a:gd name="connsiteY9" fmla="*/ 830263 h 1706563"/>
              <a:gd name="connsiteX10" fmla="*/ 571500 w 1171575"/>
              <a:gd name="connsiteY10" fmla="*/ 735013 h 1706563"/>
              <a:gd name="connsiteX11" fmla="*/ 581025 w 1171575"/>
              <a:gd name="connsiteY11" fmla="*/ 658813 h 1706563"/>
              <a:gd name="connsiteX12" fmla="*/ 561975 w 1171575"/>
              <a:gd name="connsiteY12" fmla="*/ 573088 h 1706563"/>
              <a:gd name="connsiteX13" fmla="*/ 561975 w 1171575"/>
              <a:gd name="connsiteY13" fmla="*/ 515938 h 1706563"/>
              <a:gd name="connsiteX14" fmla="*/ 590550 w 1171575"/>
              <a:gd name="connsiteY14" fmla="*/ 458788 h 1706563"/>
              <a:gd name="connsiteX15" fmla="*/ 590550 w 1171575"/>
              <a:gd name="connsiteY15" fmla="*/ 392113 h 1706563"/>
              <a:gd name="connsiteX16" fmla="*/ 600075 w 1171575"/>
              <a:gd name="connsiteY16" fmla="*/ 363538 h 1706563"/>
              <a:gd name="connsiteX17" fmla="*/ 723900 w 1171575"/>
              <a:gd name="connsiteY17" fmla="*/ 230188 h 1706563"/>
              <a:gd name="connsiteX18" fmla="*/ 838200 w 1171575"/>
              <a:gd name="connsiteY18" fmla="*/ 125413 h 1706563"/>
              <a:gd name="connsiteX19" fmla="*/ 904875 w 1171575"/>
              <a:gd name="connsiteY19" fmla="*/ 96838 h 1706563"/>
              <a:gd name="connsiteX20" fmla="*/ 923925 w 1171575"/>
              <a:gd name="connsiteY20" fmla="*/ 106363 h 1706563"/>
              <a:gd name="connsiteX21" fmla="*/ 971550 w 1171575"/>
              <a:gd name="connsiteY21" fmla="*/ 58738 h 1706563"/>
              <a:gd name="connsiteX22" fmla="*/ 1028700 w 1171575"/>
              <a:gd name="connsiteY22" fmla="*/ 20638 h 1706563"/>
              <a:gd name="connsiteX23" fmla="*/ 1104900 w 1171575"/>
              <a:gd name="connsiteY23" fmla="*/ 1588 h 1706563"/>
              <a:gd name="connsiteX24" fmla="*/ 1171575 w 1171575"/>
              <a:gd name="connsiteY24" fmla="*/ 11113 h 170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1575" h="1706563">
                <a:moveTo>
                  <a:pt x="0" y="1706563"/>
                </a:moveTo>
                <a:cubicBezTo>
                  <a:pt x="61119" y="1654969"/>
                  <a:pt x="122238" y="1603375"/>
                  <a:pt x="161925" y="1563688"/>
                </a:cubicBezTo>
                <a:cubicBezTo>
                  <a:pt x="201612" y="1524001"/>
                  <a:pt x="209550" y="1492250"/>
                  <a:pt x="238125" y="1468438"/>
                </a:cubicBezTo>
                <a:cubicBezTo>
                  <a:pt x="266700" y="1444626"/>
                  <a:pt x="333375" y="1420813"/>
                  <a:pt x="333375" y="1420813"/>
                </a:cubicBezTo>
                <a:cubicBezTo>
                  <a:pt x="358775" y="1408113"/>
                  <a:pt x="377825" y="1416051"/>
                  <a:pt x="390525" y="1392238"/>
                </a:cubicBezTo>
                <a:cubicBezTo>
                  <a:pt x="403225" y="1368426"/>
                  <a:pt x="409575" y="1277938"/>
                  <a:pt x="409575" y="1277938"/>
                </a:cubicBezTo>
                <a:cubicBezTo>
                  <a:pt x="417512" y="1230313"/>
                  <a:pt x="427038" y="1149350"/>
                  <a:pt x="438150" y="1106488"/>
                </a:cubicBezTo>
                <a:cubicBezTo>
                  <a:pt x="449262" y="1063626"/>
                  <a:pt x="463550" y="1052513"/>
                  <a:pt x="476250" y="1020763"/>
                </a:cubicBezTo>
                <a:cubicBezTo>
                  <a:pt x="488950" y="989013"/>
                  <a:pt x="504825" y="947738"/>
                  <a:pt x="514350" y="915988"/>
                </a:cubicBezTo>
                <a:cubicBezTo>
                  <a:pt x="523875" y="884238"/>
                  <a:pt x="523875" y="860425"/>
                  <a:pt x="533400" y="830263"/>
                </a:cubicBezTo>
                <a:cubicBezTo>
                  <a:pt x="542925" y="800101"/>
                  <a:pt x="563562" y="763588"/>
                  <a:pt x="571500" y="735013"/>
                </a:cubicBezTo>
                <a:cubicBezTo>
                  <a:pt x="579438" y="706438"/>
                  <a:pt x="582612" y="685800"/>
                  <a:pt x="581025" y="658813"/>
                </a:cubicBezTo>
                <a:cubicBezTo>
                  <a:pt x="579438" y="631826"/>
                  <a:pt x="565150" y="596901"/>
                  <a:pt x="561975" y="573088"/>
                </a:cubicBezTo>
                <a:cubicBezTo>
                  <a:pt x="558800" y="549276"/>
                  <a:pt x="557213" y="534988"/>
                  <a:pt x="561975" y="515938"/>
                </a:cubicBezTo>
                <a:cubicBezTo>
                  <a:pt x="566737" y="496888"/>
                  <a:pt x="585788" y="479425"/>
                  <a:pt x="590550" y="458788"/>
                </a:cubicBezTo>
                <a:cubicBezTo>
                  <a:pt x="595312" y="438151"/>
                  <a:pt x="588963" y="407988"/>
                  <a:pt x="590550" y="392113"/>
                </a:cubicBezTo>
                <a:cubicBezTo>
                  <a:pt x="592138" y="376238"/>
                  <a:pt x="577850" y="390525"/>
                  <a:pt x="600075" y="363538"/>
                </a:cubicBezTo>
                <a:cubicBezTo>
                  <a:pt x="622300" y="336551"/>
                  <a:pt x="684213" y="269875"/>
                  <a:pt x="723900" y="230188"/>
                </a:cubicBezTo>
                <a:cubicBezTo>
                  <a:pt x="763587" y="190501"/>
                  <a:pt x="808038" y="147638"/>
                  <a:pt x="838200" y="125413"/>
                </a:cubicBezTo>
                <a:cubicBezTo>
                  <a:pt x="868362" y="103188"/>
                  <a:pt x="890588" y="100013"/>
                  <a:pt x="904875" y="96838"/>
                </a:cubicBezTo>
                <a:cubicBezTo>
                  <a:pt x="919162" y="93663"/>
                  <a:pt x="912813" y="112713"/>
                  <a:pt x="923925" y="106363"/>
                </a:cubicBezTo>
                <a:cubicBezTo>
                  <a:pt x="935037" y="100013"/>
                  <a:pt x="954088" y="73025"/>
                  <a:pt x="971550" y="58738"/>
                </a:cubicBezTo>
                <a:cubicBezTo>
                  <a:pt x="989012" y="44451"/>
                  <a:pt x="1006475" y="30163"/>
                  <a:pt x="1028700" y="20638"/>
                </a:cubicBezTo>
                <a:cubicBezTo>
                  <a:pt x="1050925" y="11113"/>
                  <a:pt x="1081087" y="3176"/>
                  <a:pt x="1104900" y="1588"/>
                </a:cubicBezTo>
                <a:cubicBezTo>
                  <a:pt x="1128713" y="0"/>
                  <a:pt x="1157288" y="11113"/>
                  <a:pt x="1171575" y="11113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200" b="0" i="0" u="none" strike="noStrike" cap="none" normalizeH="0" baseline="0" smtClean="0">
              <a:ln>
                <a:noFill/>
              </a:ln>
              <a:solidFill>
                <a:srgbClr val="993300"/>
              </a:solidFill>
              <a:effectLst/>
              <a:latin typeface="Arial" charset="0"/>
            </a:endParaRPr>
          </a:p>
        </p:txBody>
      </p:sp>
      <p:sp>
        <p:nvSpPr>
          <p:cNvPr id="9" name="Text Box 38"/>
          <p:cNvSpPr txBox="1">
            <a:spLocks noChangeArrowheads="1"/>
          </p:cNvSpPr>
          <p:nvPr/>
        </p:nvSpPr>
        <p:spPr bwMode="auto">
          <a:xfrm>
            <a:off x="2339752" y="5553236"/>
            <a:ext cx="3240360" cy="360040"/>
          </a:xfrm>
          <a:prstGeom prst="rect">
            <a:avLst/>
          </a:prstGeom>
          <a:solidFill>
            <a:srgbClr val="FFFF00">
              <a:alpha val="44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993300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rgbClr val="993300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rgbClr val="993300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rgbClr val="993300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rgbClr val="9933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  <a:latin typeface="Arial" charset="0"/>
              </a:defRPr>
            </a:lvl9pPr>
          </a:lstStyle>
          <a:p>
            <a:pPr algn="ctr" eaLnBrk="1" hangingPunct="1">
              <a:spcAft>
                <a:spcPts val="1000"/>
              </a:spcAft>
            </a:pPr>
            <a:r>
              <a:rPr lang="es-CL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INICIO ESTUDIO Puente </a:t>
            </a:r>
            <a:r>
              <a:rPr lang="es-CL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Cheyre</a:t>
            </a:r>
            <a:endParaRPr lang="es-CL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4711675" y="2685344"/>
            <a:ext cx="2735288" cy="354112"/>
          </a:xfrm>
          <a:prstGeom prst="rect">
            <a:avLst/>
          </a:prstGeom>
          <a:solidFill>
            <a:srgbClr val="FFFF00">
              <a:alpha val="44000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ctr" eaLnBrk="1" hangingPunct="1">
              <a:spcAft>
                <a:spcPts val="1000"/>
              </a:spcAft>
              <a:defRPr b="1"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1200">
                <a:solidFill>
                  <a:srgbClr val="993300"/>
                </a:solidFill>
              </a:defRPr>
            </a:lvl2pPr>
            <a:lvl3pPr marL="1143000" indent="-228600" eaLnBrk="0" hangingPunct="0">
              <a:defRPr sz="1200">
                <a:solidFill>
                  <a:srgbClr val="993300"/>
                </a:solidFill>
              </a:defRPr>
            </a:lvl3pPr>
            <a:lvl4pPr marL="1600200" indent="-228600" eaLnBrk="0" hangingPunct="0">
              <a:defRPr sz="1200">
                <a:solidFill>
                  <a:srgbClr val="993300"/>
                </a:solidFill>
              </a:defRPr>
            </a:lvl4pPr>
            <a:lvl5pPr marL="2057400" indent="-228600" eaLnBrk="0" hangingPunct="0">
              <a:defRPr sz="1200">
                <a:solidFill>
                  <a:srgbClr val="9933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993300"/>
                </a:solidFill>
              </a:defRPr>
            </a:lvl9pPr>
          </a:lstStyle>
          <a:p>
            <a:r>
              <a:rPr lang="es-CL" dirty="0"/>
              <a:t>FIN ESTUDIO  Paso Río Manso</a:t>
            </a:r>
          </a:p>
        </p:txBody>
      </p:sp>
      <p:cxnSp>
        <p:nvCxnSpPr>
          <p:cNvPr id="11" name="47 Conector recto de flecha"/>
          <p:cNvCxnSpPr>
            <a:endCxn id="8" idx="24"/>
          </p:cNvCxnSpPr>
          <p:nvPr/>
        </p:nvCxnSpPr>
        <p:spPr bwMode="auto">
          <a:xfrm>
            <a:off x="7446963" y="3006474"/>
            <a:ext cx="384844" cy="57671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50 Conector recto de flecha"/>
          <p:cNvCxnSpPr>
            <a:stCxn id="9" idx="3"/>
          </p:cNvCxnSpPr>
          <p:nvPr/>
        </p:nvCxnSpPr>
        <p:spPr bwMode="auto">
          <a:xfrm flipV="1">
            <a:off x="5580112" y="5135563"/>
            <a:ext cx="1080120" cy="59769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FASES Y PLAZOS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516" y="1378099"/>
            <a:ext cx="8880142" cy="331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19071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OBJETIVO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43705" y="1052736"/>
            <a:ext cx="864165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Desarrollar un proyecto de ingeniería de detalle, para el Mejoramiento y Construcción de la Ruta Conexión Vial Puente </a:t>
            </a:r>
            <a:r>
              <a:rPr lang="es-CL" sz="16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Cheyre</a:t>
            </a: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-Paso Río Manso, </a:t>
            </a:r>
            <a:r>
              <a:rPr lang="es-CL" sz="16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Cochamó</a:t>
            </a: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El trazado es lo largo del río Manso entre el puente </a:t>
            </a:r>
            <a:r>
              <a:rPr lang="es-CL" sz="16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Cheyre</a:t>
            </a: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el paso fronterizo y tendrá una longitud aproximada de 35 kilómetros.</a:t>
            </a:r>
          </a:p>
          <a:p>
            <a:pPr algn="just"/>
            <a:endParaRPr lang="es-CL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los primeros 17 km, se encuentra construido un camino privado que da acceso a la proyectada Central Hidroeléctrica Mediterráneo, el cual tiene  características geométricas restringidas en gran parte de la longitud, con algunos sectores de fuertes pendientes, trazado sinuoso, con curvas horizontales restrictivas y verticalmente ondulado.</a:t>
            </a:r>
          </a:p>
          <a:p>
            <a:pPr lvl="0">
              <a:buFont typeface="Arial" pitchFamily="34" charset="0"/>
              <a:buChar char="•"/>
            </a:pPr>
            <a:endParaRPr lang="es-ES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s-CL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es-CL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30" y="3573016"/>
            <a:ext cx="3712201" cy="27841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531" y="3573015"/>
            <a:ext cx="3712201" cy="278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885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ANTECEDENTES PREVIOS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3119"/>
            <a:ext cx="7643754" cy="554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4045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ALTERNATIVAS DE TRAZADO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/>
          <a:srcRect l="24730" t="9737" r="1081" b="13452"/>
          <a:stretch/>
        </p:blipFill>
        <p:spPr>
          <a:xfrm>
            <a:off x="323849" y="908720"/>
            <a:ext cx="8552777" cy="5210312"/>
          </a:xfrm>
          <a:prstGeom prst="rect">
            <a:avLst/>
          </a:prstGeom>
        </p:spPr>
      </p:pic>
      <p:sp>
        <p:nvSpPr>
          <p:cNvPr id="6" name="6 Rectángulo"/>
          <p:cNvSpPr/>
          <p:nvPr/>
        </p:nvSpPr>
        <p:spPr>
          <a:xfrm>
            <a:off x="4427984" y="3212976"/>
            <a:ext cx="4176464" cy="144655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s-ES" sz="1100" b="1" dirty="0" smtClean="0">
                <a:latin typeface="Times New Roman" pitchFamily="18" charset="0"/>
                <a:cs typeface="Times New Roman" pitchFamily="18" charset="0"/>
              </a:rPr>
              <a:t>El camino existente es por lado Oriente del Rio Manso</a:t>
            </a:r>
          </a:p>
          <a:p>
            <a:pPr lvl="0" algn="just"/>
            <a:r>
              <a:rPr lang="es-ES" sz="1100" b="1" dirty="0" smtClean="0">
                <a:latin typeface="Times New Roman" pitchFamily="18" charset="0"/>
                <a:cs typeface="Times New Roman" pitchFamily="18" charset="0"/>
              </a:rPr>
              <a:t>Alternativas:</a:t>
            </a:r>
          </a:p>
          <a:p>
            <a:pPr lvl="0" algn="just">
              <a:buFont typeface="Arial" pitchFamily="34" charset="0"/>
              <a:buChar char="•"/>
            </a:pPr>
            <a:r>
              <a:rPr lang="es-ES" sz="1100" b="1" dirty="0" smtClean="0">
                <a:latin typeface="Times New Roman" pitchFamily="18" charset="0"/>
                <a:cs typeface="Times New Roman" pitchFamily="18" charset="0"/>
              </a:rPr>
              <a:t>Estudiar ruta entre Puente </a:t>
            </a:r>
            <a:r>
              <a:rPr lang="es-ES" sz="1100" b="1" dirty="0" err="1" smtClean="0">
                <a:latin typeface="Times New Roman" pitchFamily="18" charset="0"/>
                <a:cs typeface="Times New Roman" pitchFamily="18" charset="0"/>
              </a:rPr>
              <a:t>Cheyre</a:t>
            </a:r>
            <a:r>
              <a:rPr lang="es-ES" sz="1100" b="1" dirty="0" smtClean="0">
                <a:latin typeface="Times New Roman" pitchFamily="18" charset="0"/>
                <a:cs typeface="Times New Roman" pitchFamily="18" charset="0"/>
              </a:rPr>
              <a:t> y Río </a:t>
            </a:r>
            <a:r>
              <a:rPr lang="es-ES" sz="1100" b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s-ES" sz="1100" b="1" dirty="0" smtClean="0">
                <a:latin typeface="Times New Roman" pitchFamily="18" charset="0"/>
                <a:cs typeface="Times New Roman" pitchFamily="18" charset="0"/>
              </a:rPr>
              <a:t>rio, lado Oriente del rio Manso.</a:t>
            </a:r>
          </a:p>
          <a:p>
            <a:pPr lvl="0" algn="just">
              <a:buFont typeface="Arial" pitchFamily="34" charset="0"/>
              <a:buChar char="•"/>
            </a:pPr>
            <a:endParaRPr lang="es-CL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es-ES" sz="1100" b="1" dirty="0" smtClean="0">
                <a:latin typeface="Times New Roman" pitchFamily="18" charset="0"/>
                <a:cs typeface="Times New Roman" pitchFamily="18" charset="0"/>
              </a:rPr>
              <a:t>Estudiar ambas rutas, oriente y poniente del rio Manso entre Rio Frio y Paso Río Manso.</a:t>
            </a:r>
            <a:endParaRPr lang="es-CL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s-ES" sz="11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166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457200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" name="5 Rectángulo"/>
          <p:cNvSpPr/>
          <p:nvPr/>
        </p:nvSpPr>
        <p:spPr>
          <a:xfrm>
            <a:off x="243705" y="764704"/>
            <a:ext cx="86416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Trazado sinuoso y de montaña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Cortes de gran envergadura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Laderas difíciles de controlar en términos geotécnicos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Alternativas de Trazado y su factibilidad implementación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Campañas de Ingeniería de difícil logística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Relevantes temas ambientales debido a las características de  emplazamiento territorial del proyecto.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Potencial Ingreso al sistema de Evaluación Ambiental, SEIA (previamente se debe realizar consulta de pertinencia).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Diseño geométrico con restricciones debido a la topografía abrupta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s-CL" sz="18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Posible aplicación de Consulta Indígena luego de análisis información de Diagnóstico. </a:t>
            </a:r>
            <a:endParaRPr lang="es-CL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232" y="4039840"/>
            <a:ext cx="2082144" cy="277619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4122149"/>
            <a:ext cx="3132726" cy="234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471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0"/>
          <p:cNvSpPr txBox="1">
            <a:spLocks noGrp="1"/>
          </p:cNvSpPr>
          <p:nvPr/>
        </p:nvSpPr>
        <p:spPr bwMode="auto">
          <a:xfrm>
            <a:off x="19050" y="6527800"/>
            <a:ext cx="30527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Gobierno de Chile | Ministerio de Obras </a:t>
            </a:r>
            <a:r>
              <a:rPr lang="es-CL" sz="900">
                <a:solidFill>
                  <a:srgbClr val="898989"/>
                </a:solidFill>
                <a:latin typeface="Verdana" pitchFamily="34" charset="0"/>
              </a:rPr>
              <a:t>Públicas</a:t>
            </a:r>
            <a:r>
              <a:rPr lang="en-US" sz="900">
                <a:solidFill>
                  <a:srgbClr val="898989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36650" y="642938"/>
            <a:ext cx="6310313" cy="635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defRPr/>
            </a:pPr>
            <a:endParaRPr lang="es-ES" sz="1800">
              <a:ea typeface="+mn-ea"/>
            </a:endParaRPr>
          </a:p>
        </p:txBody>
      </p:sp>
      <p:sp>
        <p:nvSpPr>
          <p:cNvPr id="32772" name="9 CuadroTexto"/>
          <p:cNvSpPr txBox="1">
            <a:spLocks noChangeArrowheads="1"/>
          </p:cNvSpPr>
          <p:nvPr/>
        </p:nvSpPr>
        <p:spPr bwMode="auto">
          <a:xfrm>
            <a:off x="323850" y="188913"/>
            <a:ext cx="7777163" cy="830997"/>
          </a:xfrm>
          <a:prstGeom prst="rect">
            <a:avLst/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s-CL" sz="2400" b="1" dirty="0" smtClean="0">
                <a:solidFill>
                  <a:schemeClr val="bg1"/>
                </a:solidFill>
                <a:ea typeface="ＭＳ Ｐゴシック" pitchFamily="34" charset="-128"/>
              </a:rPr>
              <a:t>PRINCIPALES TEMAS A RESOLVER POR ESPECIALIDAD</a:t>
            </a:r>
            <a:endParaRPr lang="es-ES" sz="2400" b="1" dirty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6" name="4 Rectángulo"/>
          <p:cNvSpPr/>
          <p:nvPr/>
        </p:nvSpPr>
        <p:spPr>
          <a:xfrm>
            <a:off x="179512" y="1148712"/>
            <a:ext cx="878497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VIALES: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Diseño Geométrico restrictivo, por topografía abrupta que induce movimientos de tierras importantes.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Taludes de corte de difícil control, importante la correcta definición de taludes.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Determinación de posibilidad de congelamiento de los suelos a nivel de </a:t>
            </a:r>
            <a:r>
              <a:rPr lang="es-ES" sz="160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subrasante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s-ES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Aplicación de Instructivos para caminos fronterizos, indicen un mayor estándar pese a solicitaciones de tránsito bajas.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	</a:t>
            </a:r>
            <a:endParaRPr lang="es-CL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5 Rectángulo"/>
          <p:cNvSpPr/>
          <p:nvPr/>
        </p:nvSpPr>
        <p:spPr>
          <a:xfrm>
            <a:off x="291750" y="3603302"/>
            <a:ext cx="880421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PAVIMENTOS:</a:t>
            </a:r>
          </a:p>
          <a:p>
            <a:pPr lvl="0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Determinación inicial de espesores de pavimentos, considerando el concepto de caminos de bajo tránsito, </a:t>
            </a: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 otro dado que el camino da acceso a frontera con Argentina.</a:t>
            </a:r>
            <a:endParaRPr lang="es-CL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CL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Tipos de Pavimentos a Considerar.</a:t>
            </a:r>
            <a:endParaRPr lang="es-CL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7 Rectángulo"/>
          <p:cNvSpPr/>
          <p:nvPr/>
        </p:nvSpPr>
        <p:spPr>
          <a:xfrm>
            <a:off x="323850" y="5219749"/>
            <a:ext cx="864063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ES" sz="20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TOPOGRAFIA:</a:t>
            </a:r>
          </a:p>
          <a:p>
            <a:pPr lvl="0" algn="just">
              <a:buFont typeface="Arial" pitchFamily="34" charset="0"/>
              <a:buChar char="•"/>
            </a:pPr>
            <a:endParaRPr lang="es-ES" sz="16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Topografía Abrupta, ejecución </a:t>
            </a:r>
            <a:r>
              <a:rPr lang="es-ES" sz="16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Levantamiento </a:t>
            </a:r>
            <a:r>
              <a:rPr lang="es-ES" sz="1600" b="1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Lidar</a:t>
            </a:r>
            <a:r>
              <a:rPr lang="es-ES" sz="1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es-ES" sz="16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endParaRPr lang="es-CL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s-E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es-CL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578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15081</TotalTime>
  <Words>715</Words>
  <Application>Microsoft Macintosh PowerPoint</Application>
  <PresentationFormat>Presentación en pantalla (4:3)</PresentationFormat>
  <Paragraphs>127</Paragraphs>
  <Slides>15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15</vt:i4>
      </vt:variant>
    </vt:vector>
  </HeadingPairs>
  <TitlesOfParts>
    <vt:vector size="25" baseType="lpstr">
      <vt:lpstr>Arial</vt:lpstr>
      <vt:lpstr>Calibri</vt:lpstr>
      <vt:lpstr>Century Gothic</vt:lpstr>
      <vt:lpstr>ＭＳ Ｐゴシック</vt:lpstr>
      <vt:lpstr>Times New Roman</vt:lpstr>
      <vt:lpstr>Verdana</vt:lpstr>
      <vt:lpstr>ヒラギノ角ゴ Pro W3</vt:lpstr>
      <vt:lpstr>Office Theme</vt:lpstr>
      <vt:lpstr>1_Office Theme</vt:lpstr>
      <vt:lpstr>2_Office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Gabriel Badagnani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Executive Director</dc:creator>
  <cp:lastModifiedBy>José Domingo Ilharreborde</cp:lastModifiedBy>
  <cp:revision>480</cp:revision>
  <dcterms:created xsi:type="dcterms:W3CDTF">2010-11-27T19:44:20Z</dcterms:created>
  <dcterms:modified xsi:type="dcterms:W3CDTF">2017-03-03T22:16:21Z</dcterms:modified>
</cp:coreProperties>
</file>