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63" r:id="rId2"/>
    <p:sldId id="289" r:id="rId3"/>
    <p:sldId id="309" r:id="rId4"/>
    <p:sldId id="310" r:id="rId5"/>
    <p:sldId id="311" r:id="rId6"/>
    <p:sldId id="312" r:id="rId7"/>
    <p:sldId id="279" r:id="rId8"/>
    <p:sldId id="277" r:id="rId9"/>
    <p:sldId id="290" r:id="rId10"/>
    <p:sldId id="291" r:id="rId11"/>
    <p:sldId id="319" r:id="rId12"/>
    <p:sldId id="300" r:id="rId13"/>
    <p:sldId id="292" r:id="rId14"/>
    <p:sldId id="293" r:id="rId15"/>
    <p:sldId id="288" r:id="rId16"/>
    <p:sldId id="304" r:id="rId17"/>
    <p:sldId id="296" r:id="rId18"/>
    <p:sldId id="299" r:id="rId19"/>
    <p:sldId id="321" r:id="rId20"/>
    <p:sldId id="320" r:id="rId21"/>
    <p:sldId id="313" r:id="rId22"/>
    <p:sldId id="315" r:id="rId23"/>
    <p:sldId id="314" r:id="rId24"/>
    <p:sldId id="305" r:id="rId25"/>
    <p:sldId id="306" r:id="rId26"/>
    <p:sldId id="307" r:id="rId27"/>
    <p:sldId id="308" r:id="rId28"/>
    <p:sldId id="316" r:id="rId29"/>
    <p:sldId id="318" r:id="rId30"/>
    <p:sldId id="317" r:id="rId31"/>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B6EB"/>
    <a:srgbClr val="564FE7"/>
    <a:srgbClr val="362DE3"/>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91" d="100"/>
          <a:sy n="91" d="100"/>
        </p:scale>
        <p:origin x="102" y="2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0229B-5F36-42B4-9183-3423BF3EB2CE}" type="datetimeFigureOut">
              <a:rPr lang="es-CL" smtClean="0"/>
              <a:t>11-02-2022</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59E173-5B45-4F04-8341-C01FA6C70916}" type="slidenum">
              <a:rPr lang="es-CL" smtClean="0"/>
              <a:t>‹Nº›</a:t>
            </a:fld>
            <a:endParaRPr lang="es-CL"/>
          </a:p>
        </p:txBody>
      </p:sp>
    </p:spTree>
    <p:extLst>
      <p:ext uri="{BB962C8B-B14F-4D97-AF65-F5344CB8AC3E}">
        <p14:creationId xmlns:p14="http://schemas.microsoft.com/office/powerpoint/2010/main" val="350278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C59E173-5B45-4F04-8341-C01FA6C70916}" type="slidenum">
              <a:rPr lang="es-CL" smtClean="0"/>
              <a:t>9</a:t>
            </a:fld>
            <a:endParaRPr lang="es-CL"/>
          </a:p>
        </p:txBody>
      </p:sp>
    </p:spTree>
    <p:extLst>
      <p:ext uri="{BB962C8B-B14F-4D97-AF65-F5344CB8AC3E}">
        <p14:creationId xmlns:p14="http://schemas.microsoft.com/office/powerpoint/2010/main" val="1791374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9F1FF1-E780-E043-8BDF-3E8C5E13108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419"/>
          </a:p>
        </p:txBody>
      </p:sp>
      <p:sp>
        <p:nvSpPr>
          <p:cNvPr id="3" name="Subtítulo 2">
            <a:extLst>
              <a:ext uri="{FF2B5EF4-FFF2-40B4-BE49-F238E27FC236}">
                <a16:creationId xmlns:a16="http://schemas.microsoft.com/office/drawing/2014/main" id="{6C4B6484-3B30-9841-AE3D-CDDC4D9EE6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419"/>
          </a:p>
        </p:txBody>
      </p:sp>
      <p:sp>
        <p:nvSpPr>
          <p:cNvPr id="4" name="Marcador de fecha 3">
            <a:extLst>
              <a:ext uri="{FF2B5EF4-FFF2-40B4-BE49-F238E27FC236}">
                <a16:creationId xmlns:a16="http://schemas.microsoft.com/office/drawing/2014/main" id="{FA9C1E8C-EC44-F549-ADC8-B842719A2079}"/>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05371199-D8F2-3D40-A8EA-EFA175BB84A4}"/>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70075167-63AB-7243-B96E-25186D0C9CC8}"/>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409801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9E505B-6D9F-A443-AF87-DFD9527841DE}"/>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61C8A7D0-27D9-C14C-9CBA-F70878A98672}"/>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419"/>
          </a:p>
        </p:txBody>
      </p:sp>
      <p:sp>
        <p:nvSpPr>
          <p:cNvPr id="4" name="Marcador de fecha 3">
            <a:extLst>
              <a:ext uri="{FF2B5EF4-FFF2-40B4-BE49-F238E27FC236}">
                <a16:creationId xmlns:a16="http://schemas.microsoft.com/office/drawing/2014/main" id="{8F591ABF-B2AE-904D-83F3-DBBAFF0CF3B4}"/>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68785669-E8BA-6C4D-BEBD-5A6D0DFB3752}"/>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D2A4CF07-D680-0745-AA62-F84DF9F193C2}"/>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3188529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718C763-CDAF-F24D-8ACF-A39B4C1F3DA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36F562D0-A8B5-A94C-9B59-4C8E6DC7FFF3}"/>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419"/>
          </a:p>
        </p:txBody>
      </p:sp>
      <p:sp>
        <p:nvSpPr>
          <p:cNvPr id="4" name="Marcador de fecha 3">
            <a:extLst>
              <a:ext uri="{FF2B5EF4-FFF2-40B4-BE49-F238E27FC236}">
                <a16:creationId xmlns:a16="http://schemas.microsoft.com/office/drawing/2014/main" id="{31CED26C-0295-1E45-B45B-3A508AE4DDAA}"/>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D5720421-E76A-CB4E-80C4-3A00568FFC42}"/>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5E80A1AE-96E5-6E41-A896-91F7EA3BDFAE}"/>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4043742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A71D4C-A5FD-DB43-8B5F-84C95B9E7130}"/>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5AF2D18E-EB85-F44D-B840-9D4132C46C12}"/>
              </a:ext>
            </a:extLst>
          </p:cNvPr>
          <p:cNvSpPr>
            <a:spLocks noGrp="1"/>
          </p:cNvSpPr>
          <p:nvPr>
            <p:ph idx="1"/>
          </p:nvPr>
        </p:nvSpPr>
        <p:spPr/>
        <p:txBody>
          <a:bodyPr/>
          <a:lstStyle/>
          <a:p>
            <a:r>
              <a:rPr lang="es-ES"/>
              <a:t>Editar los estilos de texto del patrón
Segundo nivel
Tercer nivel
Cuarto nivel
Quinto nivel</a:t>
            </a:r>
            <a:endParaRPr lang="es-419"/>
          </a:p>
        </p:txBody>
      </p:sp>
      <p:sp>
        <p:nvSpPr>
          <p:cNvPr id="4" name="Marcador de fecha 3">
            <a:extLst>
              <a:ext uri="{FF2B5EF4-FFF2-40B4-BE49-F238E27FC236}">
                <a16:creationId xmlns:a16="http://schemas.microsoft.com/office/drawing/2014/main" id="{D1F6021D-823C-E44A-87C0-4D89A91FB40A}"/>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8EA8B5A7-E6F8-CD4E-BDBF-F6AB6A276472}"/>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B2FA3551-790A-8F41-A1AF-4A4245B36D5B}"/>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1325625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33F0E3-BAB8-AE46-B76A-9BF0DC875D6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DA000B85-B9A6-1F48-83F5-367BFA2111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419"/>
          </a:p>
        </p:txBody>
      </p:sp>
      <p:sp>
        <p:nvSpPr>
          <p:cNvPr id="4" name="Marcador de fecha 3">
            <a:extLst>
              <a:ext uri="{FF2B5EF4-FFF2-40B4-BE49-F238E27FC236}">
                <a16:creationId xmlns:a16="http://schemas.microsoft.com/office/drawing/2014/main" id="{8903E79C-5315-424E-86DF-E4D2D62A069A}"/>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D0C75BD6-365A-0E46-9218-0369758C79F2}"/>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FEDB5F93-4E06-0240-AB82-68CC309F0684}"/>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175993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7D0F1E-7D4A-BB45-A228-5ECD9191F0BC}"/>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9BACE5F9-DECB-0D41-B49B-9332AA27D705}"/>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419"/>
          </a:p>
        </p:txBody>
      </p:sp>
      <p:sp>
        <p:nvSpPr>
          <p:cNvPr id="4" name="Marcador de contenido 3">
            <a:extLst>
              <a:ext uri="{FF2B5EF4-FFF2-40B4-BE49-F238E27FC236}">
                <a16:creationId xmlns:a16="http://schemas.microsoft.com/office/drawing/2014/main" id="{64A2EE13-95A0-1D41-AD12-7C6FA1C37DD1}"/>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419"/>
          </a:p>
        </p:txBody>
      </p:sp>
      <p:sp>
        <p:nvSpPr>
          <p:cNvPr id="5" name="Marcador de fecha 4">
            <a:extLst>
              <a:ext uri="{FF2B5EF4-FFF2-40B4-BE49-F238E27FC236}">
                <a16:creationId xmlns:a16="http://schemas.microsoft.com/office/drawing/2014/main" id="{52906B2B-002E-E54A-ADC9-8B8D6FEC07B6}"/>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6" name="Marcador de pie de página 5">
            <a:extLst>
              <a:ext uri="{FF2B5EF4-FFF2-40B4-BE49-F238E27FC236}">
                <a16:creationId xmlns:a16="http://schemas.microsoft.com/office/drawing/2014/main" id="{57922A8B-28C4-9742-A931-4B65F0191FFA}"/>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578A77AB-5CEB-E444-982C-19A8BFC18B64}"/>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2043783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E7FCBF-DDBD-5649-8E59-4EF8757AE4B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A16BE2B0-3624-5848-8E0A-F29A18CB11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419"/>
          </a:p>
        </p:txBody>
      </p:sp>
      <p:sp>
        <p:nvSpPr>
          <p:cNvPr id="4" name="Marcador de contenido 3">
            <a:extLst>
              <a:ext uri="{FF2B5EF4-FFF2-40B4-BE49-F238E27FC236}">
                <a16:creationId xmlns:a16="http://schemas.microsoft.com/office/drawing/2014/main" id="{7F14FF1B-125C-384E-A983-5BED2EC8CC25}"/>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419"/>
          </a:p>
        </p:txBody>
      </p:sp>
      <p:sp>
        <p:nvSpPr>
          <p:cNvPr id="5" name="Marcador de texto 4">
            <a:extLst>
              <a:ext uri="{FF2B5EF4-FFF2-40B4-BE49-F238E27FC236}">
                <a16:creationId xmlns:a16="http://schemas.microsoft.com/office/drawing/2014/main" id="{9A15A733-36F7-9241-A4AE-BD88ADD04C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419"/>
          </a:p>
        </p:txBody>
      </p:sp>
      <p:sp>
        <p:nvSpPr>
          <p:cNvPr id="6" name="Marcador de contenido 5">
            <a:extLst>
              <a:ext uri="{FF2B5EF4-FFF2-40B4-BE49-F238E27FC236}">
                <a16:creationId xmlns:a16="http://schemas.microsoft.com/office/drawing/2014/main" id="{FA71BD60-0184-B943-BE5F-323D29B6E8D9}"/>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419"/>
          </a:p>
        </p:txBody>
      </p:sp>
      <p:sp>
        <p:nvSpPr>
          <p:cNvPr id="7" name="Marcador de fecha 6">
            <a:extLst>
              <a:ext uri="{FF2B5EF4-FFF2-40B4-BE49-F238E27FC236}">
                <a16:creationId xmlns:a16="http://schemas.microsoft.com/office/drawing/2014/main" id="{D1EEE580-BC2A-1249-8507-66FC4016849E}"/>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8" name="Marcador de pie de página 7">
            <a:extLst>
              <a:ext uri="{FF2B5EF4-FFF2-40B4-BE49-F238E27FC236}">
                <a16:creationId xmlns:a16="http://schemas.microsoft.com/office/drawing/2014/main" id="{9699FFB1-FFAF-A641-AB24-00E3DE5B105E}"/>
              </a:ext>
            </a:extLst>
          </p:cNvPr>
          <p:cNvSpPr>
            <a:spLocks noGrp="1"/>
          </p:cNvSpPr>
          <p:nvPr>
            <p:ph type="ftr" sz="quarter" idx="11"/>
          </p:nvPr>
        </p:nvSpPr>
        <p:spPr/>
        <p:txBody>
          <a:bodyPr/>
          <a:lstStyle/>
          <a:p>
            <a:endParaRPr lang="es-419"/>
          </a:p>
        </p:txBody>
      </p:sp>
      <p:sp>
        <p:nvSpPr>
          <p:cNvPr id="9" name="Marcador de número de diapositiva 8">
            <a:extLst>
              <a:ext uri="{FF2B5EF4-FFF2-40B4-BE49-F238E27FC236}">
                <a16:creationId xmlns:a16="http://schemas.microsoft.com/office/drawing/2014/main" id="{8C5C2F2D-5453-A34A-8C6E-5C232B2F14BF}"/>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142434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0BF1D6-EA0D-0E47-9958-04D74EAAC841}"/>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fecha 2">
            <a:extLst>
              <a:ext uri="{FF2B5EF4-FFF2-40B4-BE49-F238E27FC236}">
                <a16:creationId xmlns:a16="http://schemas.microsoft.com/office/drawing/2014/main" id="{EC2B3FBA-3898-054C-B13B-6AFE0AFF64B1}"/>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4" name="Marcador de pie de página 3">
            <a:extLst>
              <a:ext uri="{FF2B5EF4-FFF2-40B4-BE49-F238E27FC236}">
                <a16:creationId xmlns:a16="http://schemas.microsoft.com/office/drawing/2014/main" id="{C7930A5D-F01E-9E44-BFCD-8D6F6EC70F6E}"/>
              </a:ext>
            </a:extLst>
          </p:cNvPr>
          <p:cNvSpPr>
            <a:spLocks noGrp="1"/>
          </p:cNvSpPr>
          <p:nvPr>
            <p:ph type="ftr" sz="quarter" idx="11"/>
          </p:nvPr>
        </p:nvSpPr>
        <p:spPr/>
        <p:txBody>
          <a:bodyPr/>
          <a:lstStyle/>
          <a:p>
            <a:endParaRPr lang="es-419"/>
          </a:p>
        </p:txBody>
      </p:sp>
      <p:sp>
        <p:nvSpPr>
          <p:cNvPr id="5" name="Marcador de número de diapositiva 4">
            <a:extLst>
              <a:ext uri="{FF2B5EF4-FFF2-40B4-BE49-F238E27FC236}">
                <a16:creationId xmlns:a16="http://schemas.microsoft.com/office/drawing/2014/main" id="{49369DD9-4F4A-0447-BDE8-7ABA08D047E5}"/>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31472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4C327CB-BBCC-D148-ACE2-A8CA96DDB196}"/>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3" name="Marcador de pie de página 2">
            <a:extLst>
              <a:ext uri="{FF2B5EF4-FFF2-40B4-BE49-F238E27FC236}">
                <a16:creationId xmlns:a16="http://schemas.microsoft.com/office/drawing/2014/main" id="{9AEE869A-5994-264C-AE18-CC01AA1ACDD2}"/>
              </a:ext>
            </a:extLst>
          </p:cNvPr>
          <p:cNvSpPr>
            <a:spLocks noGrp="1"/>
          </p:cNvSpPr>
          <p:nvPr>
            <p:ph type="ftr" sz="quarter" idx="11"/>
          </p:nvPr>
        </p:nvSpPr>
        <p:spPr/>
        <p:txBody>
          <a:bodyPr/>
          <a:lstStyle/>
          <a:p>
            <a:endParaRPr lang="es-419"/>
          </a:p>
        </p:txBody>
      </p:sp>
      <p:sp>
        <p:nvSpPr>
          <p:cNvPr id="4" name="Marcador de número de diapositiva 3">
            <a:extLst>
              <a:ext uri="{FF2B5EF4-FFF2-40B4-BE49-F238E27FC236}">
                <a16:creationId xmlns:a16="http://schemas.microsoft.com/office/drawing/2014/main" id="{710D736E-CADC-C946-8DC3-A32F86315292}"/>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3320148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8AEB59-C372-E546-83F8-E216A4E468F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953B8771-982A-DF4C-87F5-E80DB322CC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419"/>
          </a:p>
        </p:txBody>
      </p:sp>
      <p:sp>
        <p:nvSpPr>
          <p:cNvPr id="4" name="Marcador de texto 3">
            <a:extLst>
              <a:ext uri="{FF2B5EF4-FFF2-40B4-BE49-F238E27FC236}">
                <a16:creationId xmlns:a16="http://schemas.microsoft.com/office/drawing/2014/main" id="{A035A6F7-3CE4-F847-821B-894F9958D2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419"/>
          </a:p>
        </p:txBody>
      </p:sp>
      <p:sp>
        <p:nvSpPr>
          <p:cNvPr id="5" name="Marcador de fecha 4">
            <a:extLst>
              <a:ext uri="{FF2B5EF4-FFF2-40B4-BE49-F238E27FC236}">
                <a16:creationId xmlns:a16="http://schemas.microsoft.com/office/drawing/2014/main" id="{0C6DFA8C-4F92-0B4B-BF76-B2F32F244D2B}"/>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6" name="Marcador de pie de página 5">
            <a:extLst>
              <a:ext uri="{FF2B5EF4-FFF2-40B4-BE49-F238E27FC236}">
                <a16:creationId xmlns:a16="http://schemas.microsoft.com/office/drawing/2014/main" id="{920C6287-E0E6-B441-BF73-B9B0A1B37D6B}"/>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4BCC9D47-F299-3746-9F28-77A70EE962ED}"/>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2816585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FEF3F5-9EE0-4D4D-926D-F87501FC49B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posición de imagen 2">
            <a:extLst>
              <a:ext uri="{FF2B5EF4-FFF2-40B4-BE49-F238E27FC236}">
                <a16:creationId xmlns:a16="http://schemas.microsoft.com/office/drawing/2014/main" id="{DE4B9F44-9C85-9F41-B448-9A3AA66215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419"/>
          </a:p>
        </p:txBody>
      </p:sp>
      <p:sp>
        <p:nvSpPr>
          <p:cNvPr id="4" name="Marcador de texto 3">
            <a:extLst>
              <a:ext uri="{FF2B5EF4-FFF2-40B4-BE49-F238E27FC236}">
                <a16:creationId xmlns:a16="http://schemas.microsoft.com/office/drawing/2014/main" id="{FFEAF5B5-BBC3-8A49-862C-C7CCC5D5EA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419"/>
          </a:p>
        </p:txBody>
      </p:sp>
      <p:sp>
        <p:nvSpPr>
          <p:cNvPr id="5" name="Marcador de fecha 4">
            <a:extLst>
              <a:ext uri="{FF2B5EF4-FFF2-40B4-BE49-F238E27FC236}">
                <a16:creationId xmlns:a16="http://schemas.microsoft.com/office/drawing/2014/main" id="{2242EA9C-D168-D841-8B81-C33933FBE60E}"/>
              </a:ext>
            </a:extLst>
          </p:cNvPr>
          <p:cNvSpPr>
            <a:spLocks noGrp="1"/>
          </p:cNvSpPr>
          <p:nvPr>
            <p:ph type="dt" sz="half" idx="10"/>
          </p:nvPr>
        </p:nvSpPr>
        <p:spPr/>
        <p:txBody>
          <a:bodyPr/>
          <a:lstStyle/>
          <a:p>
            <a:fld id="{0E5B6E35-D09D-AB40-8353-395EC0D92711}" type="datetimeFigureOut">
              <a:rPr lang="es-419" smtClean="0"/>
              <a:t>11/2/2022</a:t>
            </a:fld>
            <a:endParaRPr lang="es-419"/>
          </a:p>
        </p:txBody>
      </p:sp>
      <p:sp>
        <p:nvSpPr>
          <p:cNvPr id="6" name="Marcador de pie de página 5">
            <a:extLst>
              <a:ext uri="{FF2B5EF4-FFF2-40B4-BE49-F238E27FC236}">
                <a16:creationId xmlns:a16="http://schemas.microsoft.com/office/drawing/2014/main" id="{641E6763-E491-8845-9F40-CA71EFCEC3ED}"/>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D748A099-7ABB-AD4E-B623-7A81A9AC1455}"/>
              </a:ext>
            </a:extLst>
          </p:cNvPr>
          <p:cNvSpPr>
            <a:spLocks noGrp="1"/>
          </p:cNvSpPr>
          <p:nvPr>
            <p:ph type="sldNum" sz="quarter" idx="12"/>
          </p:nvPr>
        </p:nvSpPr>
        <p:spPr/>
        <p:txBody>
          <a:bodyPr/>
          <a:lstStyle/>
          <a:p>
            <a:fld id="{90BB58E9-43B6-0C49-A9C6-744D1D8361AB}" type="slidenum">
              <a:rPr lang="es-419" smtClean="0"/>
              <a:t>‹Nº›</a:t>
            </a:fld>
            <a:endParaRPr lang="es-419"/>
          </a:p>
        </p:txBody>
      </p:sp>
    </p:spTree>
    <p:extLst>
      <p:ext uri="{BB962C8B-B14F-4D97-AF65-F5344CB8AC3E}">
        <p14:creationId xmlns:p14="http://schemas.microsoft.com/office/powerpoint/2010/main" val="1094372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813C2AE-0CBE-5641-BE0E-ECA9A922B7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202FEB96-7ADA-4142-B0AF-040E7B80B0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419"/>
          </a:p>
        </p:txBody>
      </p:sp>
      <p:sp>
        <p:nvSpPr>
          <p:cNvPr id="4" name="Marcador de fecha 3">
            <a:extLst>
              <a:ext uri="{FF2B5EF4-FFF2-40B4-BE49-F238E27FC236}">
                <a16:creationId xmlns:a16="http://schemas.microsoft.com/office/drawing/2014/main" id="{34ACCE54-52DF-C845-86AE-A4A9BCF026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5B6E35-D09D-AB40-8353-395EC0D92711}" type="datetimeFigureOut">
              <a:rPr lang="es-419" smtClean="0"/>
              <a:t>11/2/2022</a:t>
            </a:fld>
            <a:endParaRPr lang="es-419"/>
          </a:p>
        </p:txBody>
      </p:sp>
      <p:sp>
        <p:nvSpPr>
          <p:cNvPr id="5" name="Marcador de pie de página 4">
            <a:extLst>
              <a:ext uri="{FF2B5EF4-FFF2-40B4-BE49-F238E27FC236}">
                <a16:creationId xmlns:a16="http://schemas.microsoft.com/office/drawing/2014/main" id="{038F8244-1787-A84F-92CC-12E16FFC91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419"/>
          </a:p>
        </p:txBody>
      </p:sp>
      <p:sp>
        <p:nvSpPr>
          <p:cNvPr id="6" name="Marcador de número de diapositiva 5">
            <a:extLst>
              <a:ext uri="{FF2B5EF4-FFF2-40B4-BE49-F238E27FC236}">
                <a16:creationId xmlns:a16="http://schemas.microsoft.com/office/drawing/2014/main" id="{80F137D3-3316-3D46-A8EC-AAB98FFFF7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BB58E9-43B6-0C49-A9C6-744D1D8361AB}" type="slidenum">
              <a:rPr lang="es-419" smtClean="0"/>
              <a:t>‹Nº›</a:t>
            </a:fld>
            <a:endParaRPr lang="es-419"/>
          </a:p>
        </p:txBody>
      </p:sp>
    </p:spTree>
    <p:extLst>
      <p:ext uri="{BB962C8B-B14F-4D97-AF65-F5344CB8AC3E}">
        <p14:creationId xmlns:p14="http://schemas.microsoft.com/office/powerpoint/2010/main" val="461799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5.emf"/><Relationship Id="rId4" Type="http://schemas.openxmlformats.org/officeDocument/2006/relationships/package" Target="../embeddings/Microsoft_Excel_Worksheet3.xlsx"/></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6.emf"/><Relationship Id="rId4" Type="http://schemas.openxmlformats.org/officeDocument/2006/relationships/package" Target="../embeddings/Microsoft_Excel_Worksheet4.xlsx"/></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9.emf"/><Relationship Id="rId4" Type="http://schemas.openxmlformats.org/officeDocument/2006/relationships/package" Target="../embeddings/Microsoft_Excel_Worksheet5.xlsx"/></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1.emf"/><Relationship Id="rId5" Type="http://schemas.openxmlformats.org/officeDocument/2006/relationships/package" Target="../embeddings/Microsoft_Excel_Worksheet6.xlsx"/><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3.emf"/><Relationship Id="rId4" Type="http://schemas.openxmlformats.org/officeDocument/2006/relationships/package" Target="../embeddings/Microsoft_Excel_Worksheet7.xlsx"/></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Excel_Worksheet.xlsx"/></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9.emf"/><Relationship Id="rId4" Type="http://schemas.openxmlformats.org/officeDocument/2006/relationships/package" Target="../embeddings/Microsoft_Excel_Worksheet8.xlsx"/></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30.emf"/><Relationship Id="rId4" Type="http://schemas.openxmlformats.org/officeDocument/2006/relationships/package" Target="../embeddings/Microsoft_Excel_Worksheet9.xlsx"/></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package" Target="../embeddings/Microsoft_Excel_Worksheet1.xlsx"/></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4.emf"/><Relationship Id="rId4" Type="http://schemas.openxmlformats.org/officeDocument/2006/relationships/package" Target="../embeddings/Microsoft_Excel_Worksheet2.xlsx"/></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030F2A-215B-5C4D-AB63-87B655A70080}"/>
              </a:ext>
            </a:extLst>
          </p:cNvPr>
          <p:cNvSpPr>
            <a:spLocks noGrp="1"/>
          </p:cNvSpPr>
          <p:nvPr>
            <p:ph type="title"/>
          </p:nvPr>
        </p:nvSpPr>
        <p:spPr/>
        <p:txBody>
          <a:bodyPr/>
          <a:lstStyle/>
          <a:p>
            <a:endParaRPr lang="es-419"/>
          </a:p>
        </p:txBody>
      </p:sp>
      <p:pic>
        <p:nvPicPr>
          <p:cNvPr id="9" name="Marcador de contenido 8" descr="Logotipo, nombre de la empresa&#10;&#10;Descripción generada automáticamente">
            <a:extLst>
              <a:ext uri="{FF2B5EF4-FFF2-40B4-BE49-F238E27FC236}">
                <a16:creationId xmlns:a16="http://schemas.microsoft.com/office/drawing/2014/main" id="{FC4734C9-2356-4B60-948F-F5E67861F9DB}"/>
              </a:ext>
            </a:extLst>
          </p:cNvPr>
          <p:cNvPicPr>
            <a:picLocks noGrp="1" noChangeAspect="1"/>
          </p:cNvPicPr>
          <p:nvPr>
            <p:ph idx="1"/>
          </p:nvPr>
        </p:nvPicPr>
        <p:blipFill>
          <a:blip r:embed="rId2"/>
          <a:stretch>
            <a:fillRect/>
          </a:stretch>
        </p:blipFill>
        <p:spPr>
          <a:xfrm>
            <a:off x="3280428" y="1825625"/>
            <a:ext cx="5631143" cy="4351338"/>
          </a:xfrm>
        </p:spPr>
      </p:pic>
      <p:pic>
        <p:nvPicPr>
          <p:cNvPr id="4" name="Imagen 3">
            <a:extLst>
              <a:ext uri="{FF2B5EF4-FFF2-40B4-BE49-F238E27FC236}">
                <a16:creationId xmlns:a16="http://schemas.microsoft.com/office/drawing/2014/main" id="{E94CE083-0774-F04B-9D90-29A13B3B7D76}"/>
              </a:ext>
            </a:extLst>
          </p:cNvPr>
          <p:cNvPicPr>
            <a:picLocks noChangeAspect="1"/>
          </p:cNvPicPr>
          <p:nvPr/>
        </p:nvPicPr>
        <p:blipFill>
          <a:blip r:embed="rId3"/>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78B69056-D1A7-364D-A365-6C94A538888D}"/>
              </a:ext>
            </a:extLst>
          </p:cNvPr>
          <p:cNvSpPr txBox="1"/>
          <p:nvPr/>
        </p:nvSpPr>
        <p:spPr>
          <a:xfrm>
            <a:off x="1594338" y="2055813"/>
            <a:ext cx="9040879" cy="923330"/>
          </a:xfrm>
          <a:prstGeom prst="rect">
            <a:avLst/>
          </a:prstGeom>
          <a:noFill/>
        </p:spPr>
        <p:txBody>
          <a:bodyPr wrap="square" rtlCol="0">
            <a:spAutoFit/>
          </a:bodyPr>
          <a:lstStyle/>
          <a:p>
            <a:pPr algn="ctr"/>
            <a:r>
              <a:rPr lang="es-419" sz="5400" b="1" dirty="0">
                <a:solidFill>
                  <a:schemeClr val="bg1"/>
                </a:solidFill>
                <a:latin typeface="Lovelo Black" pitchFamily="2" charset="77"/>
              </a:rPr>
              <a:t>Avances Plan de Acción SMA</a:t>
            </a:r>
          </a:p>
        </p:txBody>
      </p:sp>
      <p:pic>
        <p:nvPicPr>
          <p:cNvPr id="7" name="Imagen 6">
            <a:extLst>
              <a:ext uri="{FF2B5EF4-FFF2-40B4-BE49-F238E27FC236}">
                <a16:creationId xmlns:a16="http://schemas.microsoft.com/office/drawing/2014/main" id="{A7058F1F-38A2-DA48-84D6-45622E2E2D6D}"/>
              </a:ext>
            </a:extLst>
          </p:cNvPr>
          <p:cNvPicPr>
            <a:picLocks noChangeAspect="1"/>
          </p:cNvPicPr>
          <p:nvPr/>
        </p:nvPicPr>
        <p:blipFill>
          <a:blip r:embed="rId4"/>
          <a:stretch>
            <a:fillRect/>
          </a:stretch>
        </p:blipFill>
        <p:spPr>
          <a:xfrm>
            <a:off x="3785339" y="34277"/>
            <a:ext cx="4374955" cy="1158076"/>
          </a:xfrm>
          <a:prstGeom prst="rect">
            <a:avLst/>
          </a:prstGeom>
        </p:spPr>
      </p:pic>
    </p:spTree>
    <p:extLst>
      <p:ext uri="{BB962C8B-B14F-4D97-AF65-F5344CB8AC3E}">
        <p14:creationId xmlns:p14="http://schemas.microsoft.com/office/powerpoint/2010/main" val="2557991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0"/>
            <a:ext cx="12192000" cy="6858000"/>
          </a:xfrm>
          <a:prstGeom prst="rect">
            <a:avLst/>
          </a:prstGeom>
        </p:spPr>
      </p:pic>
      <p:sp>
        <p:nvSpPr>
          <p:cNvPr id="11" name="CuadroTexto 10">
            <a:extLst>
              <a:ext uri="{FF2B5EF4-FFF2-40B4-BE49-F238E27FC236}">
                <a16:creationId xmlns:a16="http://schemas.microsoft.com/office/drawing/2014/main" id="{039BF1FD-72EB-4E1C-B192-EC2CEAE1DFE0}"/>
              </a:ext>
            </a:extLst>
          </p:cNvPr>
          <p:cNvSpPr txBox="1"/>
          <p:nvPr/>
        </p:nvSpPr>
        <p:spPr>
          <a:xfrm>
            <a:off x="315294" y="1551642"/>
            <a:ext cx="1965993" cy="2585323"/>
          </a:xfrm>
          <a:prstGeom prst="rect">
            <a:avLst/>
          </a:prstGeom>
          <a:noFill/>
        </p:spPr>
        <p:txBody>
          <a:bodyPr wrap="square">
            <a:spAutoFit/>
          </a:bodyPr>
          <a:lstStyle/>
          <a:p>
            <a:pPr algn="just"/>
            <a:r>
              <a:rPr lang="es-MX" dirty="0"/>
              <a:t>c) Plazo de ejecución: se solicita acompañar carta Gantt que permita justificar el plazo de 120 días para la implementación de esta acción.</a:t>
            </a:r>
          </a:p>
        </p:txBody>
      </p:sp>
      <p:sp>
        <p:nvSpPr>
          <p:cNvPr id="12" name="CuadroTexto 11">
            <a:extLst>
              <a:ext uri="{FF2B5EF4-FFF2-40B4-BE49-F238E27FC236}">
                <a16:creationId xmlns:a16="http://schemas.microsoft.com/office/drawing/2014/main" id="{03A3890A-F687-40BF-922B-155C62A52471}"/>
              </a:ext>
            </a:extLst>
          </p:cNvPr>
          <p:cNvSpPr txBox="1"/>
          <p:nvPr/>
        </p:nvSpPr>
        <p:spPr>
          <a:xfrm>
            <a:off x="315294" y="255965"/>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5  </a:t>
            </a:r>
          </a:p>
        </p:txBody>
      </p:sp>
      <p:graphicFrame>
        <p:nvGraphicFramePr>
          <p:cNvPr id="3" name="Objeto 2">
            <a:extLst>
              <a:ext uri="{FF2B5EF4-FFF2-40B4-BE49-F238E27FC236}">
                <a16:creationId xmlns:a16="http://schemas.microsoft.com/office/drawing/2014/main" id="{49A1C784-E82B-4695-BFC0-6225C72793E1}"/>
              </a:ext>
            </a:extLst>
          </p:cNvPr>
          <p:cNvGraphicFramePr>
            <a:graphicFrameLocks noChangeAspect="1"/>
          </p:cNvGraphicFramePr>
          <p:nvPr>
            <p:extLst>
              <p:ext uri="{D42A27DB-BD31-4B8C-83A1-F6EECF244321}">
                <p14:modId xmlns:p14="http://schemas.microsoft.com/office/powerpoint/2010/main" val="3915502601"/>
              </p:ext>
            </p:extLst>
          </p:nvPr>
        </p:nvGraphicFramePr>
        <p:xfrm>
          <a:off x="3327663" y="1074738"/>
          <a:ext cx="8220174" cy="5418137"/>
        </p:xfrm>
        <a:graphic>
          <a:graphicData uri="http://schemas.openxmlformats.org/presentationml/2006/ole">
            <mc:AlternateContent xmlns:mc="http://schemas.openxmlformats.org/markup-compatibility/2006">
              <mc:Choice xmlns:v="urn:schemas-microsoft-com:vml" Requires="v">
                <p:oleObj spid="_x0000_s14366" name="Worksheet" r:id="rId4" imgW="8976431" imgH="10325179" progId="Excel.Sheet.12">
                  <p:embed/>
                </p:oleObj>
              </mc:Choice>
              <mc:Fallback>
                <p:oleObj name="Worksheet" r:id="rId4" imgW="8976431" imgH="10325179" progId="Excel.Sheet.12">
                  <p:embed/>
                  <p:pic>
                    <p:nvPicPr>
                      <p:cNvPr id="0" name=""/>
                      <p:cNvPicPr/>
                      <p:nvPr/>
                    </p:nvPicPr>
                    <p:blipFill>
                      <a:blip r:embed="rId5"/>
                      <a:stretch>
                        <a:fillRect/>
                      </a:stretch>
                    </p:blipFill>
                    <p:spPr>
                      <a:xfrm>
                        <a:off x="3327663" y="1074738"/>
                        <a:ext cx="8220174" cy="5418137"/>
                      </a:xfrm>
                      <a:prstGeom prst="rect">
                        <a:avLst/>
                      </a:prstGeom>
                    </p:spPr>
                  </p:pic>
                </p:oleObj>
              </mc:Fallback>
            </mc:AlternateContent>
          </a:graphicData>
        </a:graphic>
      </p:graphicFrame>
    </p:spTree>
    <p:extLst>
      <p:ext uri="{BB962C8B-B14F-4D97-AF65-F5344CB8AC3E}">
        <p14:creationId xmlns:p14="http://schemas.microsoft.com/office/powerpoint/2010/main" val="3432377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40882"/>
            <a:ext cx="12192000" cy="6858000"/>
          </a:xfrm>
          <a:prstGeom prst="rect">
            <a:avLst/>
          </a:prstGeom>
        </p:spPr>
      </p:pic>
      <p:sp>
        <p:nvSpPr>
          <p:cNvPr id="7" name="CuadroTexto 6">
            <a:extLst>
              <a:ext uri="{FF2B5EF4-FFF2-40B4-BE49-F238E27FC236}">
                <a16:creationId xmlns:a16="http://schemas.microsoft.com/office/drawing/2014/main" id="{07277F7A-8049-4201-8EC6-A46A361E3FD7}"/>
              </a:ext>
            </a:extLst>
          </p:cNvPr>
          <p:cNvSpPr txBox="1"/>
          <p:nvPr/>
        </p:nvSpPr>
        <p:spPr>
          <a:xfrm>
            <a:off x="315293" y="72807"/>
            <a:ext cx="5482191"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4 y 5  </a:t>
            </a:r>
          </a:p>
        </p:txBody>
      </p:sp>
      <p:sp>
        <p:nvSpPr>
          <p:cNvPr id="11" name="CuadroTexto 10">
            <a:extLst>
              <a:ext uri="{FF2B5EF4-FFF2-40B4-BE49-F238E27FC236}">
                <a16:creationId xmlns:a16="http://schemas.microsoft.com/office/drawing/2014/main" id="{35579182-8115-4862-94C7-D60F484616BE}"/>
              </a:ext>
            </a:extLst>
          </p:cNvPr>
          <p:cNvSpPr txBox="1"/>
          <p:nvPr/>
        </p:nvSpPr>
        <p:spPr>
          <a:xfrm>
            <a:off x="106445" y="1551642"/>
            <a:ext cx="2112388" cy="1015663"/>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“Unificación Actividades Acciones 4 y 5”</a:t>
            </a:r>
            <a:endParaRPr lang="es-CL" sz="2000" b="1" dirty="0"/>
          </a:p>
        </p:txBody>
      </p:sp>
      <p:graphicFrame>
        <p:nvGraphicFramePr>
          <p:cNvPr id="3" name="Objeto 2">
            <a:extLst>
              <a:ext uri="{FF2B5EF4-FFF2-40B4-BE49-F238E27FC236}">
                <a16:creationId xmlns:a16="http://schemas.microsoft.com/office/drawing/2014/main" id="{D5FB247A-CC6C-4424-94CE-3B5BE36BEE43}"/>
              </a:ext>
            </a:extLst>
          </p:cNvPr>
          <p:cNvGraphicFramePr>
            <a:graphicFrameLocks noChangeAspect="1"/>
          </p:cNvGraphicFramePr>
          <p:nvPr>
            <p:extLst>
              <p:ext uri="{D42A27DB-BD31-4B8C-83A1-F6EECF244321}">
                <p14:modId xmlns:p14="http://schemas.microsoft.com/office/powerpoint/2010/main" val="2396027780"/>
              </p:ext>
            </p:extLst>
          </p:nvPr>
        </p:nvGraphicFramePr>
        <p:xfrm>
          <a:off x="2741740" y="719138"/>
          <a:ext cx="9277435" cy="5773737"/>
        </p:xfrm>
        <a:graphic>
          <a:graphicData uri="http://schemas.openxmlformats.org/presentationml/2006/ole">
            <mc:AlternateContent xmlns:mc="http://schemas.openxmlformats.org/markup-compatibility/2006">
              <mc:Choice xmlns:v="urn:schemas-microsoft-com:vml" Requires="v">
                <p:oleObj spid="_x0000_s21526" name="Worksheet" r:id="rId4" imgW="12268271" imgH="10690844" progId="Excel.Sheet.12">
                  <p:embed/>
                </p:oleObj>
              </mc:Choice>
              <mc:Fallback>
                <p:oleObj name="Worksheet" r:id="rId4" imgW="12268271" imgH="10690844" progId="Excel.Sheet.12">
                  <p:embed/>
                  <p:pic>
                    <p:nvPicPr>
                      <p:cNvPr id="0" name=""/>
                      <p:cNvPicPr/>
                      <p:nvPr/>
                    </p:nvPicPr>
                    <p:blipFill>
                      <a:blip r:embed="rId5"/>
                      <a:stretch>
                        <a:fillRect/>
                      </a:stretch>
                    </p:blipFill>
                    <p:spPr>
                      <a:xfrm>
                        <a:off x="2741740" y="719138"/>
                        <a:ext cx="9277435" cy="5773737"/>
                      </a:xfrm>
                      <a:prstGeom prst="rect">
                        <a:avLst/>
                      </a:prstGeom>
                    </p:spPr>
                  </p:pic>
                </p:oleObj>
              </mc:Fallback>
            </mc:AlternateContent>
          </a:graphicData>
        </a:graphic>
      </p:graphicFrame>
    </p:spTree>
    <p:extLst>
      <p:ext uri="{BB962C8B-B14F-4D97-AF65-F5344CB8AC3E}">
        <p14:creationId xmlns:p14="http://schemas.microsoft.com/office/powerpoint/2010/main" val="2420293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6</a:t>
            </a:r>
          </a:p>
        </p:txBody>
      </p:sp>
      <p:sp>
        <p:nvSpPr>
          <p:cNvPr id="9" name="CuadroTexto 8">
            <a:extLst>
              <a:ext uri="{FF2B5EF4-FFF2-40B4-BE49-F238E27FC236}">
                <a16:creationId xmlns:a16="http://schemas.microsoft.com/office/drawing/2014/main" id="{7F97E55B-7B6C-4ADA-AB0E-021346852969}"/>
              </a:ext>
            </a:extLst>
          </p:cNvPr>
          <p:cNvSpPr txBox="1"/>
          <p:nvPr/>
        </p:nvSpPr>
        <p:spPr>
          <a:xfrm>
            <a:off x="411637" y="1277272"/>
            <a:ext cx="10942163"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“Implementación de nuevo protocolo operacional y de limpieza del Almacén 8”</a:t>
            </a:r>
            <a:endParaRPr lang="es-CL" sz="2000" b="1" dirty="0"/>
          </a:p>
        </p:txBody>
      </p:sp>
      <p:sp>
        <p:nvSpPr>
          <p:cNvPr id="10" name="CuadroTexto 9">
            <a:extLst>
              <a:ext uri="{FF2B5EF4-FFF2-40B4-BE49-F238E27FC236}">
                <a16:creationId xmlns:a16="http://schemas.microsoft.com/office/drawing/2014/main" id="{B709DF9D-AB18-440A-BE07-B45C6DBAE4D5}"/>
              </a:ext>
            </a:extLst>
          </p:cNvPr>
          <p:cNvSpPr txBox="1"/>
          <p:nvPr/>
        </p:nvSpPr>
        <p:spPr>
          <a:xfrm>
            <a:off x="315294" y="1690688"/>
            <a:ext cx="2918100" cy="5078313"/>
          </a:xfrm>
          <a:prstGeom prst="rect">
            <a:avLst/>
          </a:prstGeom>
          <a:noFill/>
        </p:spPr>
        <p:txBody>
          <a:bodyPr wrap="square">
            <a:spAutoFit/>
          </a:bodyPr>
          <a:lstStyle/>
          <a:p>
            <a:pPr algn="just"/>
            <a:r>
              <a:rPr lang="es-MX" dirty="0"/>
              <a:t>Forma de implementación: El protocolo debe considerar acciones concretas para evitar que vuelvan a ocurrir los hallazgos descritos en los considerandos N° 11 a 26 de la formulación de cargos. Luego, se debe detallar en qué consisten las nuevas labores de limpieza que se contemplan implementar y su frecuencia, indicando si estas corresponden al sector interno y/o externo del Almacén, </a:t>
            </a:r>
            <a:r>
              <a:rPr lang="es-MX" b="1" dirty="0">
                <a:highlight>
                  <a:srgbClr val="00FF00"/>
                </a:highlight>
              </a:rPr>
              <a:t>señalando las especificaciones técnicas del equipo adicional de limpieza contemplado</a:t>
            </a:r>
            <a:endParaRPr lang="es-CL" b="1" dirty="0">
              <a:highlight>
                <a:srgbClr val="00FF00"/>
              </a:highlight>
            </a:endParaRPr>
          </a:p>
        </p:txBody>
      </p:sp>
      <p:sp>
        <p:nvSpPr>
          <p:cNvPr id="13" name="CuadroTexto 12">
            <a:extLst>
              <a:ext uri="{FF2B5EF4-FFF2-40B4-BE49-F238E27FC236}">
                <a16:creationId xmlns:a16="http://schemas.microsoft.com/office/drawing/2014/main" id="{82277774-0100-42A3-9531-FC2B8331A314}"/>
              </a:ext>
            </a:extLst>
          </p:cNvPr>
          <p:cNvSpPr txBox="1"/>
          <p:nvPr/>
        </p:nvSpPr>
        <p:spPr>
          <a:xfrm>
            <a:off x="3800030" y="5830469"/>
            <a:ext cx="4228314" cy="369332"/>
          </a:xfrm>
          <a:prstGeom prst="rect">
            <a:avLst/>
          </a:prstGeom>
          <a:solidFill>
            <a:srgbClr val="00B0F0"/>
          </a:solidFill>
        </p:spPr>
        <p:txBody>
          <a:bodyPr wrap="square">
            <a:spAutoFit/>
          </a:bodyPr>
          <a:lstStyle/>
          <a:p>
            <a:pPr algn="ctr"/>
            <a:r>
              <a:rPr lang="es-CL" dirty="0"/>
              <a:t>ASPIRADOR INDUSTRIAL MODELO DG 200</a:t>
            </a:r>
          </a:p>
        </p:txBody>
      </p:sp>
      <p:pic>
        <p:nvPicPr>
          <p:cNvPr id="23553" name="Picture 1">
            <a:extLst>
              <a:ext uri="{FF2B5EF4-FFF2-40B4-BE49-F238E27FC236}">
                <a16:creationId xmlns:a16="http://schemas.microsoft.com/office/drawing/2014/main" id="{B2D5AF82-EE1D-435C-A59C-FAAF003E7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6300" y="1760871"/>
            <a:ext cx="26130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Tabla 13">
            <a:extLst>
              <a:ext uri="{FF2B5EF4-FFF2-40B4-BE49-F238E27FC236}">
                <a16:creationId xmlns:a16="http://schemas.microsoft.com/office/drawing/2014/main" id="{66DE6828-827C-442D-8094-3EB498E64048}"/>
              </a:ext>
            </a:extLst>
          </p:cNvPr>
          <p:cNvGraphicFramePr>
            <a:graphicFrameLocks noGrp="1"/>
          </p:cNvGraphicFramePr>
          <p:nvPr>
            <p:extLst>
              <p:ext uri="{D42A27DB-BD31-4B8C-83A1-F6EECF244321}">
                <p14:modId xmlns:p14="http://schemas.microsoft.com/office/powerpoint/2010/main" val="854775542"/>
              </p:ext>
            </p:extLst>
          </p:nvPr>
        </p:nvGraphicFramePr>
        <p:xfrm>
          <a:off x="6491650" y="1835386"/>
          <a:ext cx="5385056" cy="3718021"/>
        </p:xfrm>
        <a:graphic>
          <a:graphicData uri="http://schemas.openxmlformats.org/drawingml/2006/table">
            <a:tbl>
              <a:tblPr>
                <a:tableStyleId>{5C22544A-7EE6-4342-B048-85BDC9FD1C3A}</a:tableStyleId>
              </a:tblPr>
              <a:tblGrid>
                <a:gridCol w="2799152">
                  <a:extLst>
                    <a:ext uri="{9D8B030D-6E8A-4147-A177-3AD203B41FA5}">
                      <a16:colId xmlns:a16="http://schemas.microsoft.com/office/drawing/2014/main" val="950579491"/>
                    </a:ext>
                  </a:extLst>
                </a:gridCol>
                <a:gridCol w="1653213">
                  <a:extLst>
                    <a:ext uri="{9D8B030D-6E8A-4147-A177-3AD203B41FA5}">
                      <a16:colId xmlns:a16="http://schemas.microsoft.com/office/drawing/2014/main" val="2480492937"/>
                    </a:ext>
                  </a:extLst>
                </a:gridCol>
                <a:gridCol w="932691">
                  <a:extLst>
                    <a:ext uri="{9D8B030D-6E8A-4147-A177-3AD203B41FA5}">
                      <a16:colId xmlns:a16="http://schemas.microsoft.com/office/drawing/2014/main" val="819542458"/>
                    </a:ext>
                  </a:extLst>
                </a:gridCol>
              </a:tblGrid>
              <a:tr h="198001">
                <a:tc>
                  <a:txBody>
                    <a:bodyPr/>
                    <a:lstStyle/>
                    <a:p>
                      <a:pPr algn="l"/>
                      <a:r>
                        <a:rPr lang="es-ES" sz="1000">
                          <a:effectLst/>
                        </a:rPr>
                        <a:t>Tensión</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Volt/HZ</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400-690/ 50/60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190735681"/>
                  </a:ext>
                </a:extLst>
              </a:tr>
              <a:tr h="374003">
                <a:tc>
                  <a:txBody>
                    <a:bodyPr/>
                    <a:lstStyle/>
                    <a:p>
                      <a:pPr algn="l"/>
                      <a:r>
                        <a:rPr lang="es-ES" sz="1000">
                          <a:effectLst/>
                        </a:rPr>
                        <a:t>Potencia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KW</a:t>
                      </a:r>
                      <a:br>
                        <a:rPr lang="es-ES" sz="1000">
                          <a:effectLst/>
                        </a:rPr>
                      </a:br>
                      <a:r>
                        <a:rPr lang="es-ES" sz="1000">
                          <a:effectLst/>
                        </a:rPr>
                        <a:t>HP</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18,5</a:t>
                      </a:r>
                      <a:br>
                        <a:rPr lang="es-ES" sz="1000">
                          <a:effectLst/>
                        </a:rPr>
                      </a:br>
                      <a:r>
                        <a:rPr lang="es-ES" sz="1000">
                          <a:effectLst/>
                        </a:rPr>
                        <a:t>25</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462297343"/>
                  </a:ext>
                </a:extLst>
              </a:tr>
              <a:tr h="198001">
                <a:tc>
                  <a:txBody>
                    <a:bodyPr/>
                    <a:lstStyle/>
                    <a:p>
                      <a:pPr algn="l"/>
                      <a:r>
                        <a:rPr lang="es-ES" sz="1000">
                          <a:effectLst/>
                        </a:rPr>
                        <a:t>Depresión máxima*</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mm.H2O</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4400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1443897598"/>
                  </a:ext>
                </a:extLst>
              </a:tr>
              <a:tr h="198001">
                <a:tc>
                  <a:txBody>
                    <a:bodyPr/>
                    <a:lstStyle/>
                    <a:p>
                      <a:pPr algn="l"/>
                      <a:r>
                        <a:rPr lang="es-ES" sz="1000">
                          <a:effectLst/>
                        </a:rPr>
                        <a:t>Limite para servicio en continuo</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mm.H2O</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3600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865501368"/>
                  </a:ext>
                </a:extLst>
              </a:tr>
              <a:tr h="198001">
                <a:tc>
                  <a:txBody>
                    <a:bodyPr/>
                    <a:lstStyle/>
                    <a:p>
                      <a:pPr algn="l"/>
                      <a:r>
                        <a:rPr lang="es-ES" sz="1000">
                          <a:effectLst/>
                        </a:rPr>
                        <a:t>Caudal de aire**</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M3/h</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1200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1615677439"/>
                  </a:ext>
                </a:extLst>
              </a:tr>
              <a:tr h="198001">
                <a:tc>
                  <a:txBody>
                    <a:bodyPr/>
                    <a:lstStyle/>
                    <a:p>
                      <a:pPr algn="l"/>
                      <a:r>
                        <a:rPr lang="es-ES" sz="1000">
                          <a:effectLst/>
                        </a:rPr>
                        <a:t>Tipo / n. filtros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Bolsas de poliéster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1</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3593690063"/>
                  </a:ext>
                </a:extLst>
              </a:tr>
              <a:tr h="198001">
                <a:tc>
                  <a:txBody>
                    <a:bodyPr/>
                    <a:lstStyle/>
                    <a:p>
                      <a:pPr algn="l"/>
                      <a:r>
                        <a:rPr lang="es-ES" sz="1000">
                          <a:effectLst/>
                        </a:rPr>
                        <a:t>Superficie filtrante total</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Cm2</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120.000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788531424"/>
                  </a:ext>
                </a:extLst>
              </a:tr>
              <a:tr h="374003">
                <a:tc>
                  <a:txBody>
                    <a:bodyPr/>
                    <a:lstStyle/>
                    <a:p>
                      <a:pPr algn="l"/>
                      <a:r>
                        <a:rPr lang="es-ES" sz="1000">
                          <a:effectLst/>
                        </a:rPr>
                        <a:t>Categoría de filtración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Cat</a:t>
                      </a:r>
                      <a:br>
                        <a:rPr lang="es-ES" sz="1000">
                          <a:effectLst/>
                        </a:rPr>
                      </a:br>
                      <a:r>
                        <a:rPr lang="es-ES" sz="1000">
                          <a:effectLst/>
                        </a:rPr>
                        <a:t>Micron</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L / G </a:t>
                      </a:r>
                      <a:br>
                        <a:rPr lang="es-ES" sz="1000">
                          <a:effectLst/>
                        </a:rPr>
                      </a:br>
                      <a:r>
                        <a:rPr lang="es-ES" sz="1000">
                          <a:effectLst/>
                        </a:rPr>
                        <a:t>3</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433277490"/>
                  </a:ext>
                </a:extLst>
              </a:tr>
              <a:tr h="198001">
                <a:tc>
                  <a:txBody>
                    <a:bodyPr/>
                    <a:lstStyle/>
                    <a:p>
                      <a:pPr algn="l"/>
                      <a:r>
                        <a:rPr lang="es-ES" sz="1000">
                          <a:effectLst/>
                        </a:rPr>
                        <a:t>Cargo específico sobre el filtro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M3/m2/h</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100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3461700735"/>
                  </a:ext>
                </a:extLst>
              </a:tr>
              <a:tr h="198001">
                <a:tc>
                  <a:txBody>
                    <a:bodyPr/>
                    <a:lstStyle/>
                    <a:p>
                      <a:pPr algn="l"/>
                      <a:r>
                        <a:rPr lang="es-ES" sz="1000">
                          <a:effectLst/>
                        </a:rPr>
                        <a:t>Capacidad</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Lt.</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220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937068920"/>
                  </a:ext>
                </a:extLst>
              </a:tr>
              <a:tr h="198001">
                <a:tc>
                  <a:txBody>
                    <a:bodyPr/>
                    <a:lstStyle/>
                    <a:p>
                      <a:pPr algn="l"/>
                      <a:r>
                        <a:rPr lang="es-ES" sz="1000">
                          <a:effectLst/>
                        </a:rPr>
                        <a:t>Boca de aspiración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Ø</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80/100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426704112"/>
                  </a:ext>
                </a:extLst>
              </a:tr>
              <a:tr h="198001">
                <a:tc>
                  <a:txBody>
                    <a:bodyPr/>
                    <a:lstStyle/>
                    <a:p>
                      <a:pPr algn="l"/>
                      <a:r>
                        <a:rPr lang="es-ES" sz="1000">
                          <a:effectLst/>
                        </a:rPr>
                        <a:t>Nivel de ruido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Db(A)</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78</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4050888655"/>
                  </a:ext>
                </a:extLst>
              </a:tr>
              <a:tr h="198001">
                <a:tc>
                  <a:txBody>
                    <a:bodyPr/>
                    <a:lstStyle/>
                    <a:p>
                      <a:pPr algn="l"/>
                      <a:r>
                        <a:rPr lang="es-ES" sz="1000">
                          <a:effectLst/>
                        </a:rPr>
                        <a:t>Protección</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IP</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65</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3954899152"/>
                  </a:ext>
                </a:extLst>
              </a:tr>
              <a:tr h="198001">
                <a:tc>
                  <a:txBody>
                    <a:bodyPr/>
                    <a:lstStyle/>
                    <a:p>
                      <a:pPr algn="l"/>
                      <a:r>
                        <a:rPr lang="es-ES" sz="1000">
                          <a:effectLst/>
                        </a:rPr>
                        <a:t>Aislamiento</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CL</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F</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325643567"/>
                  </a:ext>
                </a:extLst>
              </a:tr>
              <a:tr h="198001">
                <a:tc>
                  <a:txBody>
                    <a:bodyPr/>
                    <a:lstStyle/>
                    <a:p>
                      <a:pPr algn="l"/>
                      <a:r>
                        <a:rPr lang="es-ES" sz="1000">
                          <a:effectLst/>
                        </a:rPr>
                        <a:t>Dimensiones</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cm.</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95 x 180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1321487489"/>
                  </a:ext>
                </a:extLst>
              </a:tr>
              <a:tr h="198001">
                <a:tc>
                  <a:txBody>
                    <a:bodyPr/>
                    <a:lstStyle/>
                    <a:p>
                      <a:pPr algn="l"/>
                      <a:r>
                        <a:rPr lang="es-ES" sz="1000">
                          <a:effectLst/>
                        </a:rPr>
                        <a:t>Altura</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cm.</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a:effectLst/>
                        </a:rPr>
                        <a:t>220</a:t>
                      </a:r>
                      <a:endParaRPr lang="es-CL" sz="100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227251245"/>
                  </a:ext>
                </a:extLst>
              </a:tr>
              <a:tr h="198001">
                <a:tc>
                  <a:txBody>
                    <a:bodyPr/>
                    <a:lstStyle/>
                    <a:p>
                      <a:pPr algn="l"/>
                      <a:r>
                        <a:rPr lang="es-ES" sz="1000">
                          <a:effectLst/>
                        </a:rPr>
                        <a:t>Peso </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l"/>
                      <a:r>
                        <a:rPr lang="es-ES" sz="1000">
                          <a:effectLst/>
                        </a:rPr>
                        <a:t>Kg.</a:t>
                      </a:r>
                      <a:endParaRPr lang="es-CL" sz="1000">
                        <a:effectLst/>
                        <a:latin typeface="Times New Roman" panose="02020603050405020304" pitchFamily="18" charset="0"/>
                        <a:ea typeface="Times New Roman" panose="02020603050405020304" pitchFamily="18" charset="0"/>
                      </a:endParaRPr>
                    </a:p>
                  </a:txBody>
                  <a:tcPr marL="9525" marR="9525" marT="9525" marB="9525"/>
                </a:tc>
                <a:tc>
                  <a:txBody>
                    <a:bodyPr/>
                    <a:lstStyle/>
                    <a:p>
                      <a:pPr algn="ctr"/>
                      <a:r>
                        <a:rPr lang="es-ES" sz="1000" dirty="0">
                          <a:effectLst/>
                        </a:rPr>
                        <a:t>450</a:t>
                      </a:r>
                      <a:endParaRPr lang="es-CL" sz="1000" dirty="0">
                        <a:effectLst/>
                        <a:latin typeface="Times New Roman" panose="02020603050405020304" pitchFamily="18" charset="0"/>
                        <a:ea typeface="Times New Roman" panose="02020603050405020304" pitchFamily="18" charset="0"/>
                      </a:endParaRPr>
                    </a:p>
                  </a:txBody>
                  <a:tcPr marL="9525" marR="9525" marT="9525" marB="9525"/>
                </a:tc>
                <a:extLst>
                  <a:ext uri="{0D108BD9-81ED-4DB2-BD59-A6C34878D82A}">
                    <a16:rowId xmlns:a16="http://schemas.microsoft.com/office/drawing/2014/main" val="645144445"/>
                  </a:ext>
                </a:extLst>
              </a:tr>
            </a:tbl>
          </a:graphicData>
        </a:graphic>
      </p:graphicFrame>
    </p:spTree>
    <p:extLst>
      <p:ext uri="{BB962C8B-B14F-4D97-AF65-F5344CB8AC3E}">
        <p14:creationId xmlns:p14="http://schemas.microsoft.com/office/powerpoint/2010/main" val="1308464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84842"/>
            <a:ext cx="12192000" cy="6858000"/>
          </a:xfrm>
          <a:prstGeom prst="rect">
            <a:avLst/>
          </a:prstGeom>
        </p:spPr>
      </p:pic>
      <p:sp>
        <p:nvSpPr>
          <p:cNvPr id="7" name="CuadroTexto 6">
            <a:extLst>
              <a:ext uri="{FF2B5EF4-FFF2-40B4-BE49-F238E27FC236}">
                <a16:creationId xmlns:a16="http://schemas.microsoft.com/office/drawing/2014/main" id="{A4BD3D7A-F487-4573-970C-BB8508BD3B0F}"/>
              </a:ext>
            </a:extLst>
          </p:cNvPr>
          <p:cNvSpPr txBox="1"/>
          <p:nvPr/>
        </p:nvSpPr>
        <p:spPr>
          <a:xfrm>
            <a:off x="315294" y="255965"/>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7  </a:t>
            </a:r>
          </a:p>
        </p:txBody>
      </p:sp>
      <p:sp>
        <p:nvSpPr>
          <p:cNvPr id="9" name="CuadroTexto 8">
            <a:extLst>
              <a:ext uri="{FF2B5EF4-FFF2-40B4-BE49-F238E27FC236}">
                <a16:creationId xmlns:a16="http://schemas.microsoft.com/office/drawing/2014/main" id="{E9034260-80CA-4CAA-BB34-EE216F3C2F4A}"/>
              </a:ext>
            </a:extLst>
          </p:cNvPr>
          <p:cNvSpPr txBox="1"/>
          <p:nvPr/>
        </p:nvSpPr>
        <p:spPr>
          <a:xfrm>
            <a:off x="615099" y="1243103"/>
            <a:ext cx="6169842" cy="400110"/>
          </a:xfrm>
          <a:prstGeom prst="rect">
            <a:avLst/>
          </a:prstGeom>
          <a:noFill/>
        </p:spPr>
        <p:txBody>
          <a:bodyPr wrap="square">
            <a:spAutoFit/>
          </a:bodyPr>
          <a:lstStyle/>
          <a:p>
            <a:r>
              <a:rPr lang="es-CL" sz="2000" b="1" dirty="0"/>
              <a:t>“Pavimentación de sector exterior del Almacén N° 8”</a:t>
            </a:r>
          </a:p>
        </p:txBody>
      </p:sp>
      <p:sp>
        <p:nvSpPr>
          <p:cNvPr id="11" name="CuadroTexto 10">
            <a:extLst>
              <a:ext uri="{FF2B5EF4-FFF2-40B4-BE49-F238E27FC236}">
                <a16:creationId xmlns:a16="http://schemas.microsoft.com/office/drawing/2014/main" id="{EDCA95D7-4AC6-4EA6-A5B3-B9945C58DF6F}"/>
              </a:ext>
            </a:extLst>
          </p:cNvPr>
          <p:cNvSpPr txBox="1"/>
          <p:nvPr/>
        </p:nvSpPr>
        <p:spPr>
          <a:xfrm>
            <a:off x="443061" y="1695456"/>
            <a:ext cx="6579908" cy="3248005"/>
          </a:xfrm>
          <a:prstGeom prst="rect">
            <a:avLst/>
          </a:prstGeom>
          <a:noFill/>
        </p:spPr>
        <p:txBody>
          <a:bodyPr wrap="square">
            <a:spAutoFit/>
          </a:bodyPr>
          <a:lstStyle/>
          <a:p>
            <a:pPr algn="just">
              <a:lnSpc>
                <a:spcPct val="107000"/>
              </a:lnSpc>
              <a:spcAft>
                <a:spcPts val="800"/>
              </a:spcAft>
            </a:pPr>
            <a:r>
              <a:rPr lang="es-CL" sz="1800" b="1" dirty="0">
                <a:effectLst/>
                <a:latin typeface="Calibri" panose="020F0502020204030204" pitchFamily="34" charset="0"/>
                <a:ea typeface="Calibri" panose="020F0502020204030204" pitchFamily="34" charset="0"/>
                <a:cs typeface="Times New Roman" panose="02020603050405020304" pitchFamily="18" charset="0"/>
              </a:rPr>
              <a:t>a) Acción: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Esta acción deberá complementarse consistiendo no solo en la pavimentación de sector exterior del Almacén N° 8, sino que además debe contemplar reparaciones a la loza interior, emparejándola, para impedir la acumulación de material en ranuras y grietas que dificultan labores de limpieza. </a:t>
            </a:r>
          </a:p>
          <a:p>
            <a:pPr algn="just">
              <a:lnSpc>
                <a:spcPct val="107000"/>
              </a:lnSpc>
              <a:spcAft>
                <a:spcPts val="800"/>
              </a:spcAft>
            </a:pPr>
            <a:r>
              <a:rPr lang="es-CL" sz="1800" b="1" dirty="0">
                <a:effectLst/>
                <a:latin typeface="Calibri" panose="020F0502020204030204" pitchFamily="34" charset="0"/>
                <a:ea typeface="Calibri" panose="020F0502020204030204" pitchFamily="34" charset="0"/>
                <a:cs typeface="Times New Roman" panose="02020603050405020304" pitchFamily="18" charset="0"/>
              </a:rPr>
              <a:t>b) Forma de implementación: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deben detallar las labores de limpieza contempladas en este sector y su periodicidad. </a:t>
            </a:r>
          </a:p>
          <a:p>
            <a:pPr algn="just">
              <a:lnSpc>
                <a:spcPct val="107000"/>
              </a:lnSpc>
              <a:spcAft>
                <a:spcPts val="800"/>
              </a:spcAft>
            </a:pPr>
            <a:r>
              <a:rPr lang="es-CL" sz="1800" b="1" dirty="0">
                <a:effectLst/>
                <a:latin typeface="Calibri" panose="020F0502020204030204" pitchFamily="34" charset="0"/>
                <a:ea typeface="Calibri" panose="020F0502020204030204" pitchFamily="34" charset="0"/>
                <a:cs typeface="Times New Roman" panose="02020603050405020304" pitchFamily="18" charset="0"/>
              </a:rPr>
              <a:t>c) Indicador de cumplimiento:</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debe modificar el indicador incorporando las reparaciones internas a la loza del Almacén N° 8, además de cuantificar la superficie que se pretende pavimentar. </a:t>
            </a:r>
          </a:p>
        </p:txBody>
      </p:sp>
      <p:pic>
        <p:nvPicPr>
          <p:cNvPr id="15" name="Imagen 14">
            <a:extLst>
              <a:ext uri="{FF2B5EF4-FFF2-40B4-BE49-F238E27FC236}">
                <a16:creationId xmlns:a16="http://schemas.microsoft.com/office/drawing/2014/main" id="{23D1E17D-BB09-4B41-A25B-23C2919A1B43}"/>
              </a:ext>
            </a:extLst>
          </p:cNvPr>
          <p:cNvPicPr>
            <a:picLocks noChangeAspect="1"/>
          </p:cNvPicPr>
          <p:nvPr/>
        </p:nvPicPr>
        <p:blipFill>
          <a:blip r:embed="rId3"/>
          <a:stretch>
            <a:fillRect/>
          </a:stretch>
        </p:blipFill>
        <p:spPr>
          <a:xfrm>
            <a:off x="7280256" y="1376313"/>
            <a:ext cx="4624200" cy="4477732"/>
          </a:xfrm>
          <a:prstGeom prst="rect">
            <a:avLst/>
          </a:prstGeom>
        </p:spPr>
      </p:pic>
    </p:spTree>
    <p:extLst>
      <p:ext uri="{BB962C8B-B14F-4D97-AF65-F5344CB8AC3E}">
        <p14:creationId xmlns:p14="http://schemas.microsoft.com/office/powerpoint/2010/main" val="670288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68094"/>
            <a:ext cx="12192000" cy="6858000"/>
          </a:xfrm>
          <a:prstGeom prst="rect">
            <a:avLst/>
          </a:prstGeom>
        </p:spPr>
      </p:pic>
      <p:sp>
        <p:nvSpPr>
          <p:cNvPr id="9" name="CuadroTexto 8">
            <a:extLst>
              <a:ext uri="{FF2B5EF4-FFF2-40B4-BE49-F238E27FC236}">
                <a16:creationId xmlns:a16="http://schemas.microsoft.com/office/drawing/2014/main" id="{1D3B7BC0-8971-4F5D-9962-9F90D121F0BF}"/>
              </a:ext>
            </a:extLst>
          </p:cNvPr>
          <p:cNvSpPr txBox="1"/>
          <p:nvPr/>
        </p:nvSpPr>
        <p:spPr>
          <a:xfrm>
            <a:off x="315293" y="1376581"/>
            <a:ext cx="2014979" cy="2585323"/>
          </a:xfrm>
          <a:prstGeom prst="rect">
            <a:avLst/>
          </a:prstGeom>
          <a:noFill/>
        </p:spPr>
        <p:txBody>
          <a:bodyPr wrap="square">
            <a:spAutoFit/>
          </a:bodyPr>
          <a:lstStyle/>
          <a:p>
            <a:pPr algn="just"/>
            <a:r>
              <a:rPr lang="es-CL" sz="1800" b="1" dirty="0">
                <a:effectLst/>
                <a:latin typeface="Calibri" panose="020F0502020204030204" pitchFamily="34" charset="0"/>
                <a:ea typeface="Calibri" panose="020F0502020204030204" pitchFamily="34" charset="0"/>
                <a:cs typeface="Times New Roman" panose="02020603050405020304" pitchFamily="18" charset="0"/>
              </a:rPr>
              <a:t>d) Plazo de ejecución: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solicita acompañar carta Gantt que permita justificar el plazo de 90 días para la implementación de esta acción</a:t>
            </a:r>
            <a:endParaRPr lang="es-CL" dirty="0"/>
          </a:p>
        </p:txBody>
      </p:sp>
      <p:sp>
        <p:nvSpPr>
          <p:cNvPr id="11" name="CuadroTexto 10">
            <a:extLst>
              <a:ext uri="{FF2B5EF4-FFF2-40B4-BE49-F238E27FC236}">
                <a16:creationId xmlns:a16="http://schemas.microsoft.com/office/drawing/2014/main" id="{094F1062-B924-4CED-806F-664EF261A09C}"/>
              </a:ext>
            </a:extLst>
          </p:cNvPr>
          <p:cNvSpPr txBox="1"/>
          <p:nvPr/>
        </p:nvSpPr>
        <p:spPr>
          <a:xfrm>
            <a:off x="315294" y="255965"/>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7  </a:t>
            </a:r>
          </a:p>
        </p:txBody>
      </p:sp>
      <p:graphicFrame>
        <p:nvGraphicFramePr>
          <p:cNvPr id="7" name="Objeto 6">
            <a:extLst>
              <a:ext uri="{FF2B5EF4-FFF2-40B4-BE49-F238E27FC236}">
                <a16:creationId xmlns:a16="http://schemas.microsoft.com/office/drawing/2014/main" id="{376A6C5E-96B8-4B39-AED8-D194AD66BC69}"/>
              </a:ext>
            </a:extLst>
          </p:cNvPr>
          <p:cNvGraphicFramePr>
            <a:graphicFrameLocks noChangeAspect="1"/>
          </p:cNvGraphicFramePr>
          <p:nvPr>
            <p:extLst>
              <p:ext uri="{D42A27DB-BD31-4B8C-83A1-F6EECF244321}">
                <p14:modId xmlns:p14="http://schemas.microsoft.com/office/powerpoint/2010/main" val="366489416"/>
              </p:ext>
            </p:extLst>
          </p:nvPr>
        </p:nvGraphicFramePr>
        <p:xfrm>
          <a:off x="3311525" y="1049158"/>
          <a:ext cx="8042275" cy="5418137"/>
        </p:xfrm>
        <a:graphic>
          <a:graphicData uri="http://schemas.openxmlformats.org/presentationml/2006/ole">
            <mc:AlternateContent xmlns:mc="http://schemas.openxmlformats.org/markup-compatibility/2006">
              <mc:Choice xmlns:v="urn:schemas-microsoft-com:vml" Requires="v">
                <p:oleObj spid="_x0000_s12318" name="Worksheet" r:id="rId4" imgW="9296258" imgH="9044924" progId="Excel.Sheet.12">
                  <p:embed/>
                </p:oleObj>
              </mc:Choice>
              <mc:Fallback>
                <p:oleObj name="Worksheet" r:id="rId4" imgW="9296258" imgH="9044924" progId="Excel.Sheet.12">
                  <p:embed/>
                  <p:pic>
                    <p:nvPicPr>
                      <p:cNvPr id="0" name=""/>
                      <p:cNvPicPr/>
                      <p:nvPr/>
                    </p:nvPicPr>
                    <p:blipFill>
                      <a:blip r:embed="rId5"/>
                      <a:stretch>
                        <a:fillRect/>
                      </a:stretch>
                    </p:blipFill>
                    <p:spPr>
                      <a:xfrm>
                        <a:off x="3311525" y="1049158"/>
                        <a:ext cx="8042275" cy="5418137"/>
                      </a:xfrm>
                      <a:prstGeom prst="rect">
                        <a:avLst/>
                      </a:prstGeom>
                    </p:spPr>
                  </p:pic>
                </p:oleObj>
              </mc:Fallback>
            </mc:AlternateContent>
          </a:graphicData>
        </a:graphic>
      </p:graphicFrame>
    </p:spTree>
    <p:extLst>
      <p:ext uri="{BB962C8B-B14F-4D97-AF65-F5344CB8AC3E}">
        <p14:creationId xmlns:p14="http://schemas.microsoft.com/office/powerpoint/2010/main" val="2387000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2A650-0881-A446-A329-4D6374FF3ED5}"/>
              </a:ext>
            </a:extLst>
          </p:cNvPr>
          <p:cNvSpPr>
            <a:spLocks noGrp="1"/>
          </p:cNvSpPr>
          <p:nvPr>
            <p:ph type="title"/>
          </p:nvPr>
        </p:nvSpPr>
        <p:spPr/>
        <p:txBody>
          <a:bodyPr/>
          <a:lstStyle/>
          <a:p>
            <a:endParaRPr lang="es-419" dirty="0"/>
          </a:p>
        </p:txBody>
      </p:sp>
      <p:pic>
        <p:nvPicPr>
          <p:cNvPr id="14" name="Marcador de contenido 13" descr="Una camioneta estacionada al lado de un edificio&#10;&#10;Descripción generada automáticamente con confianza baja">
            <a:extLst>
              <a:ext uri="{FF2B5EF4-FFF2-40B4-BE49-F238E27FC236}">
                <a16:creationId xmlns:a16="http://schemas.microsoft.com/office/drawing/2014/main" id="{72CA91BE-A806-458D-A285-3722F77E210D}"/>
              </a:ext>
            </a:extLst>
          </p:cNvPr>
          <p:cNvPicPr>
            <a:picLocks noGrp="1" noChangeAspect="1"/>
          </p:cNvPicPr>
          <p:nvPr>
            <p:ph idx="1"/>
          </p:nvPr>
        </p:nvPicPr>
        <p:blipFill>
          <a:blip r:embed="rId2"/>
          <a:stretch>
            <a:fillRect/>
          </a:stretch>
        </p:blipFill>
        <p:spPr>
          <a:xfrm>
            <a:off x="2228144" y="1825625"/>
            <a:ext cx="7735712" cy="4351338"/>
          </a:xfrm>
        </p:spPr>
      </p:pic>
      <p:pic>
        <p:nvPicPr>
          <p:cNvPr id="4" name="Imagen 3">
            <a:extLst>
              <a:ext uri="{FF2B5EF4-FFF2-40B4-BE49-F238E27FC236}">
                <a16:creationId xmlns:a16="http://schemas.microsoft.com/office/drawing/2014/main" id="{CA8678D8-83D8-E448-BBB3-2FE705382F7A}"/>
              </a:ext>
            </a:extLst>
          </p:cNvPr>
          <p:cNvPicPr>
            <a:picLocks noChangeAspect="1"/>
          </p:cNvPicPr>
          <p:nvPr/>
        </p:nvPicPr>
        <p:blipFill>
          <a:blip r:embed="rId3"/>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EFD6FF3C-73BB-4462-8633-46ACC1F65786}"/>
              </a:ext>
            </a:extLst>
          </p:cNvPr>
          <p:cNvSpPr txBox="1"/>
          <p:nvPr/>
        </p:nvSpPr>
        <p:spPr>
          <a:xfrm>
            <a:off x="315294" y="176577"/>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8  </a:t>
            </a:r>
          </a:p>
        </p:txBody>
      </p:sp>
      <p:sp>
        <p:nvSpPr>
          <p:cNvPr id="9" name="CuadroTexto 8">
            <a:extLst>
              <a:ext uri="{FF2B5EF4-FFF2-40B4-BE49-F238E27FC236}">
                <a16:creationId xmlns:a16="http://schemas.microsoft.com/office/drawing/2014/main" id="{F3616D56-56AA-4D30-97E2-E7507344621A}"/>
              </a:ext>
            </a:extLst>
          </p:cNvPr>
          <p:cNvSpPr txBox="1"/>
          <p:nvPr/>
        </p:nvSpPr>
        <p:spPr>
          <a:xfrm>
            <a:off x="699941" y="1085585"/>
            <a:ext cx="6169842" cy="369332"/>
          </a:xfrm>
          <a:prstGeom prst="rect">
            <a:avLst/>
          </a:prstGeom>
          <a:noFill/>
        </p:spPr>
        <p:txBody>
          <a:bodyPr wrap="square">
            <a:spAutoFit/>
          </a:bodyPr>
          <a:lstStyle/>
          <a:p>
            <a:r>
              <a:rPr lang="es-CL" sz="1800" b="1" dirty="0">
                <a:effectLst/>
                <a:latin typeface="Calibri" panose="020F0502020204030204" pitchFamily="34" charset="0"/>
                <a:ea typeface="Calibri" panose="020F0502020204030204" pitchFamily="34" charset="0"/>
                <a:cs typeface="Times New Roman" panose="02020603050405020304" pitchFamily="18" charset="0"/>
              </a:rPr>
              <a:t>“Habilitación de zona para el trasvasije de sacas dañadas”</a:t>
            </a:r>
            <a:endParaRPr lang="es-CL" b="1" dirty="0"/>
          </a:p>
        </p:txBody>
      </p:sp>
      <p:sp>
        <p:nvSpPr>
          <p:cNvPr id="11" name="CuadroTexto 10">
            <a:extLst>
              <a:ext uri="{FF2B5EF4-FFF2-40B4-BE49-F238E27FC236}">
                <a16:creationId xmlns:a16="http://schemas.microsoft.com/office/drawing/2014/main" id="{375BD9FC-03E4-44C3-89E8-EC8E6229BE94}"/>
              </a:ext>
            </a:extLst>
          </p:cNvPr>
          <p:cNvSpPr txBox="1"/>
          <p:nvPr/>
        </p:nvSpPr>
        <p:spPr>
          <a:xfrm>
            <a:off x="631597" y="1501987"/>
            <a:ext cx="10860462" cy="1561005"/>
          </a:xfrm>
          <a:prstGeom prst="rect">
            <a:avLst/>
          </a:prstGeom>
          <a:noFill/>
        </p:spPr>
        <p:txBody>
          <a:bodyPr wrap="square">
            <a:spAutoFit/>
          </a:bodyPr>
          <a:lstStyle/>
          <a:p>
            <a:pPr algn="just">
              <a:lnSpc>
                <a:spcPct val="107000"/>
              </a:lnSpc>
              <a:spcAft>
                <a:spcPts val="800"/>
              </a:spcAft>
            </a:pPr>
            <a:r>
              <a:rPr lang="es-CL" sz="1800" b="1" dirty="0">
                <a:effectLst/>
                <a:latin typeface="Calibri" panose="020F0502020204030204" pitchFamily="34" charset="0"/>
                <a:ea typeface="Calibri" panose="020F0502020204030204" pitchFamily="34" charset="0"/>
                <a:cs typeface="Times New Roman" panose="02020603050405020304" pitchFamily="18" charset="0"/>
              </a:rPr>
              <a:t>a) Forma de implementación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debe (i) graficar la ubicación exacta que tendrá la zona de trasvasije dentro del Almacén; (</a:t>
            </a:r>
            <a:r>
              <a:rPr lang="es-CL" sz="1800" dirty="0" err="1">
                <a:effectLst/>
                <a:latin typeface="Calibri" panose="020F0502020204030204" pitchFamily="34" charset="0"/>
                <a:ea typeface="Calibri" panose="020F0502020204030204" pitchFamily="34" charset="0"/>
                <a:cs typeface="Times New Roman" panose="02020603050405020304" pitchFamily="18" charset="0"/>
              </a:rPr>
              <a:t>ii</a:t>
            </a:r>
            <a:r>
              <a:rPr lang="es-CL" sz="1800" dirty="0">
                <a:effectLst/>
                <a:latin typeface="Calibri" panose="020F0502020204030204" pitchFamily="34" charset="0"/>
                <a:ea typeface="Calibri" panose="020F0502020204030204" pitchFamily="34" charset="0"/>
                <a:cs typeface="Times New Roman" panose="02020603050405020304" pitchFamily="18" charset="0"/>
              </a:rPr>
              <a:t>) detallar las medidas que permiten evitar que el trasvasije genere emisiones fuera del Almacén N° 8; (</a:t>
            </a:r>
            <a:r>
              <a:rPr lang="es-CL" sz="1800" dirty="0" err="1">
                <a:effectLst/>
                <a:latin typeface="Calibri" panose="020F0502020204030204" pitchFamily="34" charset="0"/>
                <a:ea typeface="Calibri" panose="020F0502020204030204" pitchFamily="34" charset="0"/>
                <a:cs typeface="Times New Roman" panose="02020603050405020304" pitchFamily="18" charset="0"/>
              </a:rPr>
              <a:t>iii</a:t>
            </a:r>
            <a:r>
              <a:rPr lang="es-CL" sz="1800" dirty="0">
                <a:effectLst/>
                <a:latin typeface="Calibri" panose="020F0502020204030204" pitchFamily="34" charset="0"/>
                <a:ea typeface="Calibri" panose="020F0502020204030204" pitchFamily="34" charset="0"/>
                <a:cs typeface="Times New Roman" panose="02020603050405020304" pitchFamily="18" charset="0"/>
              </a:rPr>
              <a:t>) contemplar acciones de limpieza posteriores al trasvasije, las cuales también deben formar parte del protocolo de la acción N° 6 y; (</a:t>
            </a:r>
            <a:r>
              <a:rPr lang="es-CL" sz="1800" dirty="0" err="1">
                <a:effectLst/>
                <a:latin typeface="Calibri" panose="020F0502020204030204" pitchFamily="34" charset="0"/>
                <a:ea typeface="Calibri" panose="020F0502020204030204" pitchFamily="34" charset="0"/>
                <a:cs typeface="Times New Roman" panose="02020603050405020304" pitchFamily="18" charset="0"/>
              </a:rPr>
              <a:t>iv</a:t>
            </a:r>
            <a:r>
              <a:rPr lang="es-CL" sz="1800" dirty="0">
                <a:effectLst/>
                <a:latin typeface="Calibri" panose="020F0502020204030204" pitchFamily="34" charset="0"/>
                <a:ea typeface="Calibri" panose="020F0502020204030204" pitchFamily="34" charset="0"/>
                <a:cs typeface="Times New Roman" panose="02020603050405020304" pitchFamily="18" charset="0"/>
              </a:rPr>
              <a:t>) reemplazar el área semicerrada por una cerrada, de manera de disminuir la posibilidad de escapes de material. </a:t>
            </a:r>
          </a:p>
        </p:txBody>
      </p:sp>
      <p:sp>
        <p:nvSpPr>
          <p:cNvPr id="3" name="CuadroTexto 2">
            <a:extLst>
              <a:ext uri="{FF2B5EF4-FFF2-40B4-BE49-F238E27FC236}">
                <a16:creationId xmlns:a16="http://schemas.microsoft.com/office/drawing/2014/main" id="{4056F391-60AE-4701-8C8A-B3DF0015656E}"/>
              </a:ext>
            </a:extLst>
          </p:cNvPr>
          <p:cNvSpPr txBox="1"/>
          <p:nvPr/>
        </p:nvSpPr>
        <p:spPr>
          <a:xfrm>
            <a:off x="631597" y="3429000"/>
            <a:ext cx="10860462" cy="2585323"/>
          </a:xfrm>
          <a:prstGeom prst="rect">
            <a:avLst/>
          </a:prstGeom>
          <a:noFill/>
        </p:spPr>
        <p:txBody>
          <a:bodyPr wrap="square" rtlCol="0">
            <a:spAutoFit/>
          </a:bodyPr>
          <a:lstStyle/>
          <a:p>
            <a:pPr algn="just"/>
            <a:r>
              <a:rPr lang="es-CL" dirty="0"/>
              <a:t>El diseño a contemplar finalmente para el área de trasvasije se definirá en el etapa de Ingeniería. Hoy en día se tienen 2 alternativas para su habilitación, la primera definir una zona fija para el buzón de trasvasije con su correspondiente infraestructura y contemplar un carro de contención para trasladar la saca dañada desde el camión a dicha zona. La segunda opción es habilitar el buzón de trasvasije con una infraestructura móvil que se pueda acercar al camión y realizar contiguo a éste el trasvasije de la saca dañada. La definición será producto de la etapa de Ingeniería donde se evaluaran éstas y otras alternativas que puedan surgir. Considerando entre otros aspectos, que este proceso es esporádico dado el bajo nivel de sacas dañas que llegan (1% mensual), el material particulado no se dispersa a gran altura y además de que la zona también cumpla con condiciones para que los colaboradores puedan realizar dicho trabajo.</a:t>
            </a:r>
          </a:p>
        </p:txBody>
      </p:sp>
    </p:spTree>
    <p:extLst>
      <p:ext uri="{BB962C8B-B14F-4D97-AF65-F5344CB8AC3E}">
        <p14:creationId xmlns:p14="http://schemas.microsoft.com/office/powerpoint/2010/main" val="294280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2A650-0881-A446-A329-4D6374FF3ED5}"/>
              </a:ext>
            </a:extLst>
          </p:cNvPr>
          <p:cNvSpPr>
            <a:spLocks noGrp="1"/>
          </p:cNvSpPr>
          <p:nvPr>
            <p:ph type="title"/>
          </p:nvPr>
        </p:nvSpPr>
        <p:spPr/>
        <p:txBody>
          <a:bodyPr/>
          <a:lstStyle/>
          <a:p>
            <a:endParaRPr lang="es-419" dirty="0"/>
          </a:p>
        </p:txBody>
      </p:sp>
      <p:pic>
        <p:nvPicPr>
          <p:cNvPr id="14" name="Marcador de contenido 13" descr="Una camioneta estacionada al lado de un edificio&#10;&#10;Descripción generada automáticamente con confianza baja">
            <a:extLst>
              <a:ext uri="{FF2B5EF4-FFF2-40B4-BE49-F238E27FC236}">
                <a16:creationId xmlns:a16="http://schemas.microsoft.com/office/drawing/2014/main" id="{72CA91BE-A806-458D-A285-3722F77E210D}"/>
              </a:ext>
            </a:extLst>
          </p:cNvPr>
          <p:cNvPicPr>
            <a:picLocks noGrp="1" noChangeAspect="1"/>
          </p:cNvPicPr>
          <p:nvPr>
            <p:ph idx="1"/>
          </p:nvPr>
        </p:nvPicPr>
        <p:blipFill>
          <a:blip r:embed="rId3"/>
          <a:stretch>
            <a:fillRect/>
          </a:stretch>
        </p:blipFill>
        <p:spPr>
          <a:xfrm>
            <a:off x="2228144" y="1825625"/>
            <a:ext cx="7735712" cy="4351338"/>
          </a:xfrm>
        </p:spPr>
      </p:pic>
      <p:pic>
        <p:nvPicPr>
          <p:cNvPr id="4" name="Imagen 3">
            <a:extLst>
              <a:ext uri="{FF2B5EF4-FFF2-40B4-BE49-F238E27FC236}">
                <a16:creationId xmlns:a16="http://schemas.microsoft.com/office/drawing/2014/main" id="{CA8678D8-83D8-E448-BBB3-2FE705382F7A}"/>
              </a:ext>
            </a:extLst>
          </p:cNvPr>
          <p:cNvPicPr>
            <a:picLocks noChangeAspect="1"/>
          </p:cNvPicPr>
          <p:nvPr/>
        </p:nvPicPr>
        <p:blipFill>
          <a:blip r:embed="rId4"/>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07F9E4D3-B206-4AA4-823A-AD15252A4441}"/>
              </a:ext>
            </a:extLst>
          </p:cNvPr>
          <p:cNvSpPr txBox="1"/>
          <p:nvPr/>
        </p:nvSpPr>
        <p:spPr>
          <a:xfrm>
            <a:off x="155037" y="1375720"/>
            <a:ext cx="2073107" cy="2585323"/>
          </a:xfrm>
          <a:prstGeom prst="rect">
            <a:avLst/>
          </a:prstGeom>
          <a:noFill/>
        </p:spPr>
        <p:txBody>
          <a:bodyPr wrap="square">
            <a:spAutoFit/>
          </a:bodyPr>
          <a:lstStyle/>
          <a:p>
            <a:pPr algn="just"/>
            <a:r>
              <a:rPr lang="es-CL" sz="1800" b="1" dirty="0">
                <a:effectLst/>
                <a:latin typeface="Calibri" panose="020F0502020204030204" pitchFamily="34" charset="0"/>
                <a:ea typeface="Calibri" panose="020F0502020204030204" pitchFamily="34" charset="0"/>
                <a:cs typeface="Times New Roman" panose="02020603050405020304" pitchFamily="18" charset="0"/>
              </a:rPr>
              <a:t>b) Plazo de ejecución: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solicita acompañar carta Gantt que permita justificar el plazo de 120 días para la implementación de esta acción</a:t>
            </a:r>
            <a:endParaRPr lang="es-CL" dirty="0"/>
          </a:p>
        </p:txBody>
      </p:sp>
      <p:sp>
        <p:nvSpPr>
          <p:cNvPr id="10" name="CuadroTexto 9">
            <a:extLst>
              <a:ext uri="{FF2B5EF4-FFF2-40B4-BE49-F238E27FC236}">
                <a16:creationId xmlns:a16="http://schemas.microsoft.com/office/drawing/2014/main" id="{613A58C8-74B7-4968-BA4D-88E330D6B811}"/>
              </a:ext>
            </a:extLst>
          </p:cNvPr>
          <p:cNvSpPr txBox="1"/>
          <p:nvPr/>
        </p:nvSpPr>
        <p:spPr>
          <a:xfrm>
            <a:off x="315294" y="176577"/>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8  </a:t>
            </a:r>
          </a:p>
        </p:txBody>
      </p:sp>
      <p:graphicFrame>
        <p:nvGraphicFramePr>
          <p:cNvPr id="7" name="Objeto 6">
            <a:extLst>
              <a:ext uri="{FF2B5EF4-FFF2-40B4-BE49-F238E27FC236}">
                <a16:creationId xmlns:a16="http://schemas.microsoft.com/office/drawing/2014/main" id="{A179C286-1514-47E3-864A-D69EFE653DEE}"/>
              </a:ext>
            </a:extLst>
          </p:cNvPr>
          <p:cNvGraphicFramePr>
            <a:graphicFrameLocks noChangeAspect="1"/>
          </p:cNvGraphicFramePr>
          <p:nvPr>
            <p:extLst>
              <p:ext uri="{D42A27DB-BD31-4B8C-83A1-F6EECF244321}">
                <p14:modId xmlns:p14="http://schemas.microsoft.com/office/powerpoint/2010/main" val="3102653811"/>
              </p:ext>
            </p:extLst>
          </p:nvPr>
        </p:nvGraphicFramePr>
        <p:xfrm>
          <a:off x="3188625" y="822908"/>
          <a:ext cx="7889303" cy="5575898"/>
        </p:xfrm>
        <a:graphic>
          <a:graphicData uri="http://schemas.openxmlformats.org/presentationml/2006/ole">
            <mc:AlternateContent xmlns:mc="http://schemas.openxmlformats.org/markup-compatibility/2006">
              <mc:Choice xmlns:v="urn:schemas-microsoft-com:vml" Requires="v">
                <p:oleObj spid="_x0000_s10270" name="Worksheet" r:id="rId5" imgW="8656178" imgH="6118750" progId="Excel.Sheet.12">
                  <p:embed/>
                </p:oleObj>
              </mc:Choice>
              <mc:Fallback>
                <p:oleObj name="Worksheet" r:id="rId5" imgW="8656178" imgH="6118750" progId="Excel.Sheet.12">
                  <p:embed/>
                  <p:pic>
                    <p:nvPicPr>
                      <p:cNvPr id="0" name=""/>
                      <p:cNvPicPr/>
                      <p:nvPr/>
                    </p:nvPicPr>
                    <p:blipFill>
                      <a:blip r:embed="rId6"/>
                      <a:stretch>
                        <a:fillRect/>
                      </a:stretch>
                    </p:blipFill>
                    <p:spPr>
                      <a:xfrm>
                        <a:off x="3188625" y="822908"/>
                        <a:ext cx="7889303" cy="5575898"/>
                      </a:xfrm>
                      <a:prstGeom prst="rect">
                        <a:avLst/>
                      </a:prstGeom>
                    </p:spPr>
                  </p:pic>
                </p:oleObj>
              </mc:Fallback>
            </mc:AlternateContent>
          </a:graphicData>
        </a:graphic>
      </p:graphicFrame>
    </p:spTree>
    <p:extLst>
      <p:ext uri="{BB962C8B-B14F-4D97-AF65-F5344CB8AC3E}">
        <p14:creationId xmlns:p14="http://schemas.microsoft.com/office/powerpoint/2010/main" val="3854048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90B70690-F324-4739-BEEA-8023AB7A94F5}"/>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15  </a:t>
            </a:r>
          </a:p>
        </p:txBody>
      </p:sp>
      <p:sp>
        <p:nvSpPr>
          <p:cNvPr id="9" name="CuadroTexto 8">
            <a:extLst>
              <a:ext uri="{FF2B5EF4-FFF2-40B4-BE49-F238E27FC236}">
                <a16:creationId xmlns:a16="http://schemas.microsoft.com/office/drawing/2014/main" id="{C75395C2-5D1C-45A0-8BE1-D5DABAD09809}"/>
              </a:ext>
            </a:extLst>
          </p:cNvPr>
          <p:cNvSpPr txBox="1"/>
          <p:nvPr/>
        </p:nvSpPr>
        <p:spPr>
          <a:xfrm>
            <a:off x="479982" y="1177963"/>
            <a:ext cx="10389124"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“Pavimentación del sector exterior de las puertas Norte y Sur y reemplazo por superficie lisa”</a:t>
            </a:r>
            <a:endParaRPr lang="es-CL" sz="2000" b="1" dirty="0"/>
          </a:p>
        </p:txBody>
      </p:sp>
      <p:sp>
        <p:nvSpPr>
          <p:cNvPr id="11" name="CuadroTexto 10">
            <a:extLst>
              <a:ext uri="{FF2B5EF4-FFF2-40B4-BE49-F238E27FC236}">
                <a16:creationId xmlns:a16="http://schemas.microsoft.com/office/drawing/2014/main" id="{07D2F251-A7E0-48E9-91F9-B7F7994F8E33}"/>
              </a:ext>
            </a:extLst>
          </p:cNvPr>
          <p:cNvSpPr txBox="1"/>
          <p:nvPr/>
        </p:nvSpPr>
        <p:spPr>
          <a:xfrm>
            <a:off x="574250" y="2055813"/>
            <a:ext cx="4704760" cy="968278"/>
          </a:xfrm>
          <a:prstGeom prst="rect">
            <a:avLst/>
          </a:prstGeom>
          <a:noFill/>
        </p:spPr>
        <p:txBody>
          <a:bodyPr wrap="square">
            <a:spAutoFit/>
          </a:bodyPr>
          <a:lstStyle/>
          <a:p>
            <a:pPr algn="just">
              <a:lnSpc>
                <a:spcPct val="107000"/>
              </a:lnSpc>
              <a:spcAft>
                <a:spcPts val="800"/>
              </a:spcAft>
            </a:pPr>
            <a:r>
              <a:rPr lang="es-CL" sz="1800" b="1" dirty="0">
                <a:effectLst/>
                <a:latin typeface="Calibri" panose="020F0502020204030204" pitchFamily="34" charset="0"/>
                <a:ea typeface="Calibri" panose="020F0502020204030204" pitchFamily="34" charset="0"/>
                <a:cs typeface="Times New Roman" panose="02020603050405020304" pitchFamily="18" charset="0"/>
              </a:rPr>
              <a:t>b) Indicador de cumplimiento:</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debe cuantificar la superficie que se pretende pavimentar. </a:t>
            </a:r>
          </a:p>
        </p:txBody>
      </p:sp>
      <p:pic>
        <p:nvPicPr>
          <p:cNvPr id="10" name="Imagen 9">
            <a:extLst>
              <a:ext uri="{FF2B5EF4-FFF2-40B4-BE49-F238E27FC236}">
                <a16:creationId xmlns:a16="http://schemas.microsoft.com/office/drawing/2014/main" id="{2D21CFF4-61D2-498B-ADBF-04BAE08EAFE9}"/>
              </a:ext>
            </a:extLst>
          </p:cNvPr>
          <p:cNvPicPr>
            <a:picLocks noChangeAspect="1"/>
          </p:cNvPicPr>
          <p:nvPr/>
        </p:nvPicPr>
        <p:blipFill rotWithShape="1">
          <a:blip r:embed="rId3"/>
          <a:srcRect l="1785" r="-1"/>
          <a:stretch/>
        </p:blipFill>
        <p:spPr>
          <a:xfrm>
            <a:off x="5279009" y="1578073"/>
            <a:ext cx="5043341" cy="5008024"/>
          </a:xfrm>
          <a:prstGeom prst="rect">
            <a:avLst/>
          </a:prstGeom>
        </p:spPr>
      </p:pic>
    </p:spTree>
    <p:extLst>
      <p:ext uri="{BB962C8B-B14F-4D97-AF65-F5344CB8AC3E}">
        <p14:creationId xmlns:p14="http://schemas.microsoft.com/office/powerpoint/2010/main" val="2209098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0"/>
            <a:ext cx="12192000" cy="6858000"/>
          </a:xfrm>
          <a:prstGeom prst="rect">
            <a:avLst/>
          </a:prstGeom>
        </p:spPr>
      </p:pic>
      <p:sp>
        <p:nvSpPr>
          <p:cNvPr id="8" name="CuadroTexto 7">
            <a:extLst>
              <a:ext uri="{FF2B5EF4-FFF2-40B4-BE49-F238E27FC236}">
                <a16:creationId xmlns:a16="http://schemas.microsoft.com/office/drawing/2014/main" id="{565D8696-8229-429F-B142-4D5D6AC6E3AB}"/>
              </a:ext>
            </a:extLst>
          </p:cNvPr>
          <p:cNvSpPr txBox="1"/>
          <p:nvPr/>
        </p:nvSpPr>
        <p:spPr>
          <a:xfrm>
            <a:off x="315293" y="1621679"/>
            <a:ext cx="1786379" cy="2862322"/>
          </a:xfrm>
          <a:prstGeom prst="rect">
            <a:avLst/>
          </a:prstGeom>
          <a:noFill/>
        </p:spPr>
        <p:txBody>
          <a:bodyPr wrap="square">
            <a:spAutoFit/>
          </a:bodyPr>
          <a:lstStyle/>
          <a:p>
            <a:pPr algn="just"/>
            <a:r>
              <a:rPr lang="es-CL" sz="1800" b="1" dirty="0">
                <a:effectLst/>
                <a:latin typeface="Calibri" panose="020F0502020204030204" pitchFamily="34" charset="0"/>
                <a:ea typeface="Calibri" panose="020F0502020204030204" pitchFamily="34" charset="0"/>
                <a:cs typeface="Times New Roman" panose="02020603050405020304" pitchFamily="18" charset="0"/>
              </a:rPr>
              <a:t>c) Plazo de ejecución:</a:t>
            </a:r>
            <a:r>
              <a:rPr lang="es-CL" sz="1800" dirty="0">
                <a:effectLst/>
                <a:latin typeface="Calibri" panose="020F0502020204030204" pitchFamily="34" charset="0"/>
                <a:ea typeface="Calibri" panose="020F0502020204030204" pitchFamily="34" charset="0"/>
                <a:cs typeface="Times New Roman" panose="02020603050405020304" pitchFamily="18" charset="0"/>
              </a:rPr>
              <a:t> se solicita acompañar carta Gantt que permita justificar el plazo de 120 días para la implementación de esta acción</a:t>
            </a:r>
            <a:endParaRPr lang="es-CL" dirty="0"/>
          </a:p>
        </p:txBody>
      </p:sp>
      <p:sp>
        <p:nvSpPr>
          <p:cNvPr id="10" name="CuadroTexto 9">
            <a:extLst>
              <a:ext uri="{FF2B5EF4-FFF2-40B4-BE49-F238E27FC236}">
                <a16:creationId xmlns:a16="http://schemas.microsoft.com/office/drawing/2014/main" id="{4C00FDA3-4ADF-4F30-88C1-A3E338339EB3}"/>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15  </a:t>
            </a:r>
          </a:p>
        </p:txBody>
      </p:sp>
      <p:graphicFrame>
        <p:nvGraphicFramePr>
          <p:cNvPr id="7" name="Objeto 6">
            <a:extLst>
              <a:ext uri="{FF2B5EF4-FFF2-40B4-BE49-F238E27FC236}">
                <a16:creationId xmlns:a16="http://schemas.microsoft.com/office/drawing/2014/main" id="{DF6793B4-7042-45EC-A6E3-C248075FDFE5}"/>
              </a:ext>
            </a:extLst>
          </p:cNvPr>
          <p:cNvGraphicFramePr>
            <a:graphicFrameLocks noChangeAspect="1"/>
          </p:cNvGraphicFramePr>
          <p:nvPr>
            <p:extLst>
              <p:ext uri="{D42A27DB-BD31-4B8C-83A1-F6EECF244321}">
                <p14:modId xmlns:p14="http://schemas.microsoft.com/office/powerpoint/2010/main" val="625261795"/>
              </p:ext>
            </p:extLst>
          </p:nvPr>
        </p:nvGraphicFramePr>
        <p:xfrm>
          <a:off x="3679284" y="1049158"/>
          <a:ext cx="8113647" cy="5418137"/>
        </p:xfrm>
        <a:graphic>
          <a:graphicData uri="http://schemas.openxmlformats.org/presentationml/2006/ole">
            <mc:AlternateContent xmlns:mc="http://schemas.openxmlformats.org/markup-compatibility/2006">
              <mc:Choice xmlns:v="urn:schemas-microsoft-com:vml" Requires="v">
                <p:oleObj spid="_x0000_s8222" name="Worksheet" r:id="rId4" imgW="8976431" imgH="8313593" progId="Excel.Sheet.12">
                  <p:embed/>
                </p:oleObj>
              </mc:Choice>
              <mc:Fallback>
                <p:oleObj name="Worksheet" r:id="rId4" imgW="8976431" imgH="8313593" progId="Excel.Sheet.12">
                  <p:embed/>
                  <p:pic>
                    <p:nvPicPr>
                      <p:cNvPr id="0" name=""/>
                      <p:cNvPicPr/>
                      <p:nvPr/>
                    </p:nvPicPr>
                    <p:blipFill>
                      <a:blip r:embed="rId5"/>
                      <a:stretch>
                        <a:fillRect/>
                      </a:stretch>
                    </p:blipFill>
                    <p:spPr>
                      <a:xfrm>
                        <a:off x="3679284" y="1049158"/>
                        <a:ext cx="8113647" cy="5418137"/>
                      </a:xfrm>
                      <a:prstGeom prst="rect">
                        <a:avLst/>
                      </a:prstGeom>
                    </p:spPr>
                  </p:pic>
                </p:oleObj>
              </mc:Fallback>
            </mc:AlternateContent>
          </a:graphicData>
        </a:graphic>
      </p:graphicFrame>
    </p:spTree>
    <p:extLst>
      <p:ext uri="{BB962C8B-B14F-4D97-AF65-F5344CB8AC3E}">
        <p14:creationId xmlns:p14="http://schemas.microsoft.com/office/powerpoint/2010/main" val="133165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16  </a:t>
            </a:r>
          </a:p>
        </p:txBody>
      </p:sp>
      <p:sp>
        <p:nvSpPr>
          <p:cNvPr id="9" name="CuadroTexto 8">
            <a:extLst>
              <a:ext uri="{FF2B5EF4-FFF2-40B4-BE49-F238E27FC236}">
                <a16:creationId xmlns:a16="http://schemas.microsoft.com/office/drawing/2014/main" id="{7F97E55B-7B6C-4ADA-AB0E-021346852969}"/>
              </a:ext>
            </a:extLst>
          </p:cNvPr>
          <p:cNvSpPr txBox="1"/>
          <p:nvPr/>
        </p:nvSpPr>
        <p:spPr>
          <a:xfrm>
            <a:off x="411637" y="1277272"/>
            <a:ext cx="10942163"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“Implementación de nuevo protocolo operacional y de limpieza del TEAGM”</a:t>
            </a:r>
            <a:endParaRPr lang="es-CL" sz="2000" b="1" dirty="0"/>
          </a:p>
        </p:txBody>
      </p:sp>
      <p:sp>
        <p:nvSpPr>
          <p:cNvPr id="10" name="CuadroTexto 9">
            <a:extLst>
              <a:ext uri="{FF2B5EF4-FFF2-40B4-BE49-F238E27FC236}">
                <a16:creationId xmlns:a16="http://schemas.microsoft.com/office/drawing/2014/main" id="{B709DF9D-AB18-440A-BE07-B45C6DBAE4D5}"/>
              </a:ext>
            </a:extLst>
          </p:cNvPr>
          <p:cNvSpPr txBox="1"/>
          <p:nvPr/>
        </p:nvSpPr>
        <p:spPr>
          <a:xfrm>
            <a:off x="238142" y="1677382"/>
            <a:ext cx="2918100" cy="5078313"/>
          </a:xfrm>
          <a:prstGeom prst="rect">
            <a:avLst/>
          </a:prstGeom>
          <a:noFill/>
        </p:spPr>
        <p:txBody>
          <a:bodyPr wrap="square">
            <a:spAutoFit/>
          </a:bodyPr>
          <a:lstStyle/>
          <a:p>
            <a:pPr algn="just"/>
            <a:r>
              <a:rPr lang="es-MX" dirty="0"/>
              <a:t>Forma de implementación: El protocolo debe considerar acciones concretas para evitar que vuelvan a ocurrir los hallazgos descritos en los considerandos N° 27 a 42 de la formulación de cargos. Luego, se debe detallar en qué consisten las nuevas labores de limpieza que se contemplan implementar y su frecuencia, indicando si estas corresponden al sector interno y/o externo del TEAGM, </a:t>
            </a:r>
            <a:r>
              <a:rPr lang="es-MX" b="1" dirty="0">
                <a:highlight>
                  <a:srgbClr val="00FF00"/>
                </a:highlight>
              </a:rPr>
              <a:t>señalando las especificaciones técnicas del equipo adicional de limpieza contemplado</a:t>
            </a:r>
            <a:endParaRPr lang="es-CL" b="1" dirty="0">
              <a:highlight>
                <a:srgbClr val="00FF00"/>
              </a:highlight>
            </a:endParaRPr>
          </a:p>
        </p:txBody>
      </p:sp>
      <p:pic>
        <p:nvPicPr>
          <p:cNvPr id="5" name="Imagen 4">
            <a:extLst>
              <a:ext uri="{FF2B5EF4-FFF2-40B4-BE49-F238E27FC236}">
                <a16:creationId xmlns:a16="http://schemas.microsoft.com/office/drawing/2014/main" id="{F1C99236-237D-4AEF-927D-61257F032947}"/>
              </a:ext>
            </a:extLst>
          </p:cNvPr>
          <p:cNvPicPr>
            <a:picLocks noChangeAspect="1"/>
          </p:cNvPicPr>
          <p:nvPr/>
        </p:nvPicPr>
        <p:blipFill>
          <a:blip r:embed="rId3"/>
          <a:stretch>
            <a:fillRect/>
          </a:stretch>
        </p:blipFill>
        <p:spPr>
          <a:xfrm>
            <a:off x="3759555" y="1825625"/>
            <a:ext cx="2504762" cy="3800000"/>
          </a:xfrm>
          <a:prstGeom prst="rect">
            <a:avLst/>
          </a:prstGeom>
        </p:spPr>
      </p:pic>
      <p:graphicFrame>
        <p:nvGraphicFramePr>
          <p:cNvPr id="8" name="Tabla 7">
            <a:extLst>
              <a:ext uri="{FF2B5EF4-FFF2-40B4-BE49-F238E27FC236}">
                <a16:creationId xmlns:a16="http://schemas.microsoft.com/office/drawing/2014/main" id="{D7590044-D0AF-47A4-A9E3-38990C0C7F8A}"/>
              </a:ext>
            </a:extLst>
          </p:cNvPr>
          <p:cNvGraphicFramePr>
            <a:graphicFrameLocks noGrp="1"/>
          </p:cNvGraphicFramePr>
          <p:nvPr/>
        </p:nvGraphicFramePr>
        <p:xfrm>
          <a:off x="6523348" y="1825625"/>
          <a:ext cx="5269582" cy="3936931"/>
        </p:xfrm>
        <a:graphic>
          <a:graphicData uri="http://schemas.openxmlformats.org/drawingml/2006/table">
            <a:tbl>
              <a:tblPr>
                <a:tableStyleId>{5C22544A-7EE6-4342-B048-85BDC9FD1C3A}</a:tableStyleId>
              </a:tblPr>
              <a:tblGrid>
                <a:gridCol w="2445141">
                  <a:extLst>
                    <a:ext uri="{9D8B030D-6E8A-4147-A177-3AD203B41FA5}">
                      <a16:colId xmlns:a16="http://schemas.microsoft.com/office/drawing/2014/main" val="185616403"/>
                    </a:ext>
                  </a:extLst>
                </a:gridCol>
                <a:gridCol w="2062010">
                  <a:extLst>
                    <a:ext uri="{9D8B030D-6E8A-4147-A177-3AD203B41FA5}">
                      <a16:colId xmlns:a16="http://schemas.microsoft.com/office/drawing/2014/main" val="4168758584"/>
                    </a:ext>
                  </a:extLst>
                </a:gridCol>
                <a:gridCol w="762431">
                  <a:extLst>
                    <a:ext uri="{9D8B030D-6E8A-4147-A177-3AD203B41FA5}">
                      <a16:colId xmlns:a16="http://schemas.microsoft.com/office/drawing/2014/main" val="4089766127"/>
                    </a:ext>
                  </a:extLst>
                </a:gridCol>
              </a:tblGrid>
              <a:tr h="176867">
                <a:tc>
                  <a:txBody>
                    <a:bodyPr/>
                    <a:lstStyle/>
                    <a:p>
                      <a:pPr algn="ctr"/>
                      <a:r>
                        <a:rPr lang="it-IT" sz="900">
                          <a:effectLst/>
                        </a:rPr>
                        <a:t> </a:t>
                      </a:r>
                      <a:endParaRPr lang="es-CL" sz="1000" b="1">
                        <a:effectLst/>
                        <a:latin typeface="Times New Roman" panose="02020603050405020304" pitchFamily="18" charset="0"/>
                      </a:endParaRPr>
                    </a:p>
                  </a:txBody>
                  <a:tcPr marL="44450" marR="44450" marT="0" marB="0"/>
                </a:tc>
                <a:tc>
                  <a:txBody>
                    <a:bodyPr/>
                    <a:lstStyle/>
                    <a:p>
                      <a:pPr algn="ctr"/>
                      <a:r>
                        <a:rPr lang="it-IT" sz="900" kern="0">
                          <a:effectLst/>
                        </a:rPr>
                        <a:t>Mod.</a:t>
                      </a:r>
                      <a:endParaRPr lang="es-CL" sz="1000" b="1" kern="0">
                        <a:effectLst/>
                        <a:latin typeface="Times New Roman" panose="02020603050405020304" pitchFamily="18" charset="0"/>
                      </a:endParaRPr>
                    </a:p>
                  </a:txBody>
                  <a:tcPr marL="44450" marR="44450" marT="0" marB="0"/>
                </a:tc>
                <a:tc>
                  <a:txBody>
                    <a:bodyPr/>
                    <a:lstStyle/>
                    <a:p>
                      <a:pPr algn="ctr"/>
                      <a:r>
                        <a:rPr lang="it-IT" sz="900">
                          <a:effectLst/>
                        </a:rPr>
                        <a:t>DG 300 HD</a:t>
                      </a:r>
                      <a:endParaRPr lang="es-CL" sz="1000" b="1">
                        <a:effectLst/>
                        <a:latin typeface="Times New Roman" panose="02020603050405020304" pitchFamily="18" charset="0"/>
                      </a:endParaRPr>
                    </a:p>
                  </a:txBody>
                  <a:tcPr marL="44450" marR="44450" marT="0" marB="0"/>
                </a:tc>
                <a:extLst>
                  <a:ext uri="{0D108BD9-81ED-4DB2-BD59-A6C34878D82A}">
                    <a16:rowId xmlns:a16="http://schemas.microsoft.com/office/drawing/2014/main" val="3102218093"/>
                  </a:ext>
                </a:extLst>
              </a:tr>
              <a:tr h="353734">
                <a:tc>
                  <a:txBody>
                    <a:bodyPr/>
                    <a:lstStyle/>
                    <a:p>
                      <a:pPr algn="l"/>
                      <a:r>
                        <a:rPr lang="it-IT" sz="900">
                          <a:effectLst/>
                        </a:rPr>
                        <a:t>Tensión</a:t>
                      </a:r>
                      <a:endParaRPr lang="es-CL" sz="1000" b="1">
                        <a:effectLst/>
                        <a:latin typeface="Times New Roman" panose="02020603050405020304" pitchFamily="18" charset="0"/>
                      </a:endParaRPr>
                    </a:p>
                  </a:txBody>
                  <a:tcPr marL="44450" marR="44450" marT="0" marB="0"/>
                </a:tc>
                <a:tc>
                  <a:txBody>
                    <a:bodyPr/>
                    <a:lstStyle/>
                    <a:p>
                      <a:pPr algn="l"/>
                      <a:r>
                        <a:rPr lang="it-IT" sz="900" kern="0">
                          <a:effectLst/>
                        </a:rPr>
                        <a:t>Volt</a:t>
                      </a:r>
                      <a:endParaRPr lang="es-CL" sz="1000" b="1" kern="0">
                        <a:effectLst/>
                        <a:latin typeface="Times New Roman" panose="02020603050405020304" pitchFamily="18" charset="0"/>
                      </a:endParaRPr>
                    </a:p>
                  </a:txBody>
                  <a:tcPr marL="44450" marR="44450" marT="0" marB="0"/>
                </a:tc>
                <a:tc>
                  <a:txBody>
                    <a:bodyPr/>
                    <a:lstStyle/>
                    <a:p>
                      <a:pPr algn="r"/>
                      <a:r>
                        <a:rPr lang="it-IT" sz="900">
                          <a:effectLst/>
                        </a:rPr>
                        <a:t>460 /      50 hz</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3277835119"/>
                  </a:ext>
                </a:extLst>
              </a:tr>
              <a:tr h="353734">
                <a:tc>
                  <a:txBody>
                    <a:bodyPr/>
                    <a:lstStyle/>
                    <a:p>
                      <a:pPr algn="l"/>
                      <a:r>
                        <a:rPr lang="it-IT" sz="900">
                          <a:effectLst/>
                        </a:rPr>
                        <a:t>Potencia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KW</a:t>
                      </a:r>
                      <a:endParaRPr lang="es-CL" sz="1400">
                        <a:effectLst/>
                      </a:endParaRPr>
                    </a:p>
                    <a:p>
                      <a:pPr algn="l"/>
                      <a:r>
                        <a:rPr lang="it-IT" sz="900">
                          <a:effectLst/>
                        </a:rPr>
                        <a:t>HP</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25</a:t>
                      </a:r>
                      <a:endParaRPr lang="es-CL" sz="1400">
                        <a:effectLst/>
                      </a:endParaRPr>
                    </a:p>
                    <a:p>
                      <a:pPr algn="r"/>
                      <a:r>
                        <a:rPr lang="it-IT" sz="900">
                          <a:effectLst/>
                        </a:rPr>
                        <a:t>35</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2865941102"/>
                  </a:ext>
                </a:extLst>
              </a:tr>
              <a:tr h="176867">
                <a:tc>
                  <a:txBody>
                    <a:bodyPr/>
                    <a:lstStyle/>
                    <a:p>
                      <a:pPr algn="l"/>
                      <a:r>
                        <a:rPr lang="it-IT" sz="900">
                          <a:effectLst/>
                        </a:rPr>
                        <a:t>Depresión máxima*</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mm.H</a:t>
                      </a:r>
                      <a:r>
                        <a:rPr lang="it-IT" sz="900" baseline="-25000">
                          <a:effectLst/>
                        </a:rPr>
                        <a:t>2</a:t>
                      </a:r>
                      <a:r>
                        <a:rPr lang="it-IT" sz="900">
                          <a:effectLst/>
                        </a:rPr>
                        <a:t>O</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4500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4274110393"/>
                  </a:ext>
                </a:extLst>
              </a:tr>
              <a:tr h="353734">
                <a:tc>
                  <a:txBody>
                    <a:bodyPr/>
                    <a:lstStyle/>
                    <a:p>
                      <a:pPr algn="l"/>
                      <a:r>
                        <a:rPr lang="it-IT" sz="900">
                          <a:effectLst/>
                        </a:rPr>
                        <a:t>Depresión máxima* para servicio en continuo</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mm.H</a:t>
                      </a:r>
                      <a:r>
                        <a:rPr lang="it-IT" sz="900" baseline="-25000">
                          <a:effectLst/>
                        </a:rPr>
                        <a:t>2</a:t>
                      </a:r>
                      <a:r>
                        <a:rPr lang="it-IT" sz="900">
                          <a:effectLst/>
                        </a:rPr>
                        <a:t>O</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3100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1765672848"/>
                  </a:ext>
                </a:extLst>
              </a:tr>
              <a:tr h="176867">
                <a:tc>
                  <a:txBody>
                    <a:bodyPr/>
                    <a:lstStyle/>
                    <a:p>
                      <a:pPr algn="l"/>
                      <a:r>
                        <a:rPr lang="fr-FR" sz="900" dirty="0">
                          <a:effectLst/>
                        </a:rPr>
                        <a:t>Caudal de aire**</a:t>
                      </a:r>
                      <a:endParaRPr lang="es-CL" sz="1400" dirty="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M</a:t>
                      </a:r>
                      <a:r>
                        <a:rPr lang="it-IT" sz="900" baseline="30000">
                          <a:effectLst/>
                        </a:rPr>
                        <a:t>3</a:t>
                      </a:r>
                      <a:r>
                        <a:rPr lang="it-IT" sz="900">
                          <a:effectLst/>
                        </a:rPr>
                        <a:t>/h</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2200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982475322"/>
                  </a:ext>
                </a:extLst>
              </a:tr>
              <a:tr h="176867">
                <a:tc>
                  <a:txBody>
                    <a:bodyPr/>
                    <a:lstStyle/>
                    <a:p>
                      <a:pPr algn="l"/>
                      <a:r>
                        <a:rPr lang="it-IT" sz="900">
                          <a:effectLst/>
                        </a:rPr>
                        <a:t>Tipo / n. filtros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fr-FR" sz="900">
                          <a:effectLst/>
                        </a:rPr>
                        <a:t>Bolsas de poliéster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1</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2722153758"/>
                  </a:ext>
                </a:extLst>
              </a:tr>
              <a:tr h="176867">
                <a:tc>
                  <a:txBody>
                    <a:bodyPr/>
                    <a:lstStyle/>
                    <a:p>
                      <a:pPr algn="l"/>
                      <a:r>
                        <a:rPr lang="it-IT" sz="900">
                          <a:effectLst/>
                        </a:rPr>
                        <a:t>Superficie filtrante total</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Cm</a:t>
                      </a:r>
                      <a:r>
                        <a:rPr lang="it-IT" sz="900" baseline="30000">
                          <a:effectLst/>
                        </a:rPr>
                        <a:t>2</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120.000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3678502316"/>
                  </a:ext>
                </a:extLst>
              </a:tr>
              <a:tr h="353734">
                <a:tc>
                  <a:txBody>
                    <a:bodyPr/>
                    <a:lstStyle/>
                    <a:p>
                      <a:pPr algn="l"/>
                      <a:r>
                        <a:rPr lang="it-IT" sz="900">
                          <a:effectLst/>
                        </a:rPr>
                        <a:t>Categoria de filtración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Cat</a:t>
                      </a:r>
                      <a:endParaRPr lang="es-CL" sz="1400">
                        <a:effectLst/>
                      </a:endParaRPr>
                    </a:p>
                    <a:p>
                      <a:pPr algn="l"/>
                      <a:r>
                        <a:rPr lang="it-IT" sz="900">
                          <a:effectLst/>
                        </a:rPr>
                        <a:t>Micron</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L / C </a:t>
                      </a:r>
                      <a:endParaRPr lang="es-CL" sz="1400">
                        <a:effectLst/>
                      </a:endParaRPr>
                    </a:p>
                    <a:p>
                      <a:pPr algn="r"/>
                      <a:r>
                        <a:rPr lang="it-IT" sz="900">
                          <a:effectLst/>
                        </a:rPr>
                        <a:t>1 </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1060275886"/>
                  </a:ext>
                </a:extLst>
              </a:tr>
              <a:tr h="176867">
                <a:tc>
                  <a:txBody>
                    <a:bodyPr/>
                    <a:lstStyle/>
                    <a:p>
                      <a:pPr algn="l"/>
                      <a:r>
                        <a:rPr lang="it-IT" sz="900">
                          <a:effectLst/>
                        </a:rPr>
                        <a:t>Cargo específico sobre el filtro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en-GB" sz="900">
                          <a:effectLst/>
                        </a:rPr>
                        <a:t>M</a:t>
                      </a:r>
                      <a:r>
                        <a:rPr lang="en-GB" sz="900" baseline="30000">
                          <a:effectLst/>
                        </a:rPr>
                        <a:t>3</a:t>
                      </a:r>
                      <a:r>
                        <a:rPr lang="en-GB" sz="900">
                          <a:effectLst/>
                        </a:rPr>
                        <a:t>/m</a:t>
                      </a:r>
                      <a:r>
                        <a:rPr lang="en-GB" sz="900" baseline="30000">
                          <a:effectLst/>
                        </a:rPr>
                        <a:t>2</a:t>
                      </a:r>
                      <a:r>
                        <a:rPr lang="en-GB" sz="900">
                          <a:effectLst/>
                        </a:rPr>
                        <a:t>/h</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en-GB" sz="900">
                          <a:effectLst/>
                        </a:rPr>
                        <a:t>183</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319852569"/>
                  </a:ext>
                </a:extLst>
              </a:tr>
              <a:tr h="176867">
                <a:tc>
                  <a:txBody>
                    <a:bodyPr/>
                    <a:lstStyle/>
                    <a:p>
                      <a:pPr algn="l"/>
                      <a:r>
                        <a:rPr lang="en-GB" sz="900">
                          <a:effectLst/>
                        </a:rPr>
                        <a:t>Capacidad</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fr-FR" sz="900">
                          <a:effectLst/>
                        </a:rPr>
                        <a:t>Lt.</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fr-FR" sz="900">
                          <a:effectLst/>
                        </a:rPr>
                        <a:t>300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3135183330"/>
                  </a:ext>
                </a:extLst>
              </a:tr>
              <a:tr h="183418">
                <a:tc>
                  <a:txBody>
                    <a:bodyPr/>
                    <a:lstStyle/>
                    <a:p>
                      <a:pPr algn="l"/>
                      <a:r>
                        <a:rPr lang="fr-FR" sz="900">
                          <a:effectLst/>
                        </a:rPr>
                        <a:t>Boca de aspiración </a:t>
                      </a:r>
                      <a:endParaRPr lang="es-CL" sz="1000" b="1">
                        <a:effectLst/>
                        <a:latin typeface="Times New Roman" panose="02020603050405020304" pitchFamily="18" charset="0"/>
                      </a:endParaRPr>
                    </a:p>
                  </a:txBody>
                  <a:tcPr marL="44450" marR="44450" marT="0" marB="0"/>
                </a:tc>
                <a:tc>
                  <a:txBody>
                    <a:bodyPr/>
                    <a:lstStyle/>
                    <a:p>
                      <a:pPr algn="l"/>
                      <a:r>
                        <a:rPr lang="it-IT" sz="900">
                          <a:effectLst/>
                          <a:sym typeface="Symbol" panose="05050102010706020507" pitchFamily="18" charset="2"/>
                        </a:rPr>
                        <a:t></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100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2105132699"/>
                  </a:ext>
                </a:extLst>
              </a:tr>
              <a:tr h="183418">
                <a:tc>
                  <a:txBody>
                    <a:bodyPr/>
                    <a:lstStyle/>
                    <a:p>
                      <a:pPr algn="l"/>
                      <a:r>
                        <a:rPr lang="fr-FR" sz="900">
                          <a:effectLst/>
                        </a:rPr>
                        <a:t>Nivel de ruido </a:t>
                      </a:r>
                      <a:endParaRPr lang="es-CL" sz="1000" b="1">
                        <a:effectLst/>
                        <a:latin typeface="Times New Roman" panose="02020603050405020304" pitchFamily="18" charset="0"/>
                      </a:endParaRPr>
                    </a:p>
                  </a:txBody>
                  <a:tcPr marL="44450" marR="44450" marT="0" marB="0"/>
                </a:tc>
                <a:tc>
                  <a:txBody>
                    <a:bodyPr/>
                    <a:lstStyle/>
                    <a:p>
                      <a:pPr algn="l"/>
                      <a:r>
                        <a:rPr lang="it-IT" sz="900">
                          <a:effectLst/>
                        </a:rPr>
                        <a:t>Db(A)</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80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4028619634"/>
                  </a:ext>
                </a:extLst>
              </a:tr>
              <a:tr h="183418">
                <a:tc>
                  <a:txBody>
                    <a:bodyPr/>
                    <a:lstStyle/>
                    <a:p>
                      <a:pPr algn="l"/>
                      <a:r>
                        <a:rPr lang="it-IT" sz="900">
                          <a:effectLst/>
                        </a:rPr>
                        <a:t>Protección</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IP</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65</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2552737812"/>
                  </a:ext>
                </a:extLst>
              </a:tr>
              <a:tr h="183418">
                <a:tc>
                  <a:txBody>
                    <a:bodyPr/>
                    <a:lstStyle/>
                    <a:p>
                      <a:pPr algn="l"/>
                      <a:r>
                        <a:rPr lang="it-IT" sz="900">
                          <a:effectLst/>
                        </a:rPr>
                        <a:t>Aislamiento</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CL</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en-GB" sz="900">
                          <a:effectLst/>
                        </a:rPr>
                        <a:t>F</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1551703764"/>
                  </a:ext>
                </a:extLst>
              </a:tr>
              <a:tr h="183418">
                <a:tc>
                  <a:txBody>
                    <a:bodyPr/>
                    <a:lstStyle/>
                    <a:p>
                      <a:pPr algn="l"/>
                      <a:r>
                        <a:rPr lang="it-IT" sz="900">
                          <a:effectLst/>
                        </a:rPr>
                        <a:t>Dimensiones</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en-GB" sz="900">
                          <a:effectLst/>
                        </a:rPr>
                        <a:t>cm.</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en-GB" sz="900">
                          <a:effectLst/>
                        </a:rPr>
                        <a:t>95 x 180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883643978"/>
                  </a:ext>
                </a:extLst>
              </a:tr>
              <a:tr h="183418">
                <a:tc>
                  <a:txBody>
                    <a:bodyPr/>
                    <a:lstStyle/>
                    <a:p>
                      <a:pPr algn="l"/>
                      <a:r>
                        <a:rPr lang="it-IT" sz="900">
                          <a:effectLst/>
                        </a:rPr>
                        <a:t>Altura</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cm.</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a:effectLst/>
                        </a:rPr>
                        <a:t>220</a:t>
                      </a:r>
                      <a:endParaRPr lang="es-CL" sz="140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2025638745"/>
                  </a:ext>
                </a:extLst>
              </a:tr>
              <a:tr h="183418">
                <a:tc>
                  <a:txBody>
                    <a:bodyPr/>
                    <a:lstStyle/>
                    <a:p>
                      <a:pPr algn="l"/>
                      <a:r>
                        <a:rPr lang="it-IT" sz="900">
                          <a:effectLst/>
                        </a:rPr>
                        <a:t>Peso </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l"/>
                      <a:r>
                        <a:rPr lang="it-IT" sz="900">
                          <a:effectLst/>
                        </a:rPr>
                        <a:t>Kg.</a:t>
                      </a:r>
                      <a:endParaRPr lang="es-CL" sz="1400">
                        <a:effectLst/>
                        <a:latin typeface="Times New Roman" panose="02020603050405020304" pitchFamily="18" charset="0"/>
                        <a:ea typeface="Times New Roman" panose="02020603050405020304" pitchFamily="18" charset="0"/>
                      </a:endParaRPr>
                    </a:p>
                  </a:txBody>
                  <a:tcPr marL="44450" marR="44450" marT="0" marB="0"/>
                </a:tc>
                <a:tc>
                  <a:txBody>
                    <a:bodyPr/>
                    <a:lstStyle/>
                    <a:p>
                      <a:pPr algn="r"/>
                      <a:r>
                        <a:rPr lang="it-IT" sz="900" dirty="0">
                          <a:effectLst/>
                        </a:rPr>
                        <a:t>600</a:t>
                      </a:r>
                      <a:endParaRPr lang="es-CL" sz="1400" dirty="0">
                        <a:effectLst/>
                        <a:latin typeface="Times New Roman" panose="02020603050405020304" pitchFamily="18" charset="0"/>
                        <a:ea typeface="Times New Roman" panose="02020603050405020304" pitchFamily="18" charset="0"/>
                      </a:endParaRPr>
                    </a:p>
                  </a:txBody>
                  <a:tcPr marL="44450" marR="44450" marT="0" marB="0"/>
                </a:tc>
                <a:extLst>
                  <a:ext uri="{0D108BD9-81ED-4DB2-BD59-A6C34878D82A}">
                    <a16:rowId xmlns:a16="http://schemas.microsoft.com/office/drawing/2014/main" val="369419019"/>
                  </a:ext>
                </a:extLst>
              </a:tr>
            </a:tbl>
          </a:graphicData>
        </a:graphic>
      </p:graphicFrame>
      <p:sp>
        <p:nvSpPr>
          <p:cNvPr id="13" name="CuadroTexto 12">
            <a:extLst>
              <a:ext uri="{FF2B5EF4-FFF2-40B4-BE49-F238E27FC236}">
                <a16:creationId xmlns:a16="http://schemas.microsoft.com/office/drawing/2014/main" id="{82277774-0100-42A3-9531-FC2B8331A314}"/>
              </a:ext>
            </a:extLst>
          </p:cNvPr>
          <p:cNvSpPr txBox="1"/>
          <p:nvPr/>
        </p:nvSpPr>
        <p:spPr>
          <a:xfrm>
            <a:off x="3548688" y="5895157"/>
            <a:ext cx="4486131" cy="646331"/>
          </a:xfrm>
          <a:prstGeom prst="rect">
            <a:avLst/>
          </a:prstGeom>
          <a:solidFill>
            <a:srgbClr val="00B0F0"/>
          </a:solidFill>
        </p:spPr>
        <p:txBody>
          <a:bodyPr wrap="square">
            <a:spAutoFit/>
          </a:bodyPr>
          <a:lstStyle/>
          <a:p>
            <a:pPr algn="ctr"/>
            <a:r>
              <a:rPr lang="es-CL" dirty="0"/>
              <a:t>ASPIRADOR INDUSTRIAL MODELO DG 300 HD PARA POLVOS, LÍQUIDOS Y SÓLIDOS</a:t>
            </a:r>
          </a:p>
        </p:txBody>
      </p:sp>
    </p:spTree>
    <p:extLst>
      <p:ext uri="{BB962C8B-B14F-4D97-AF65-F5344CB8AC3E}">
        <p14:creationId xmlns:p14="http://schemas.microsoft.com/office/powerpoint/2010/main" val="2171860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2336A6F7-6EB7-4731-8F3F-0518B8239F4B}"/>
              </a:ext>
            </a:extLst>
          </p:cNvPr>
          <p:cNvSpPr txBox="1"/>
          <p:nvPr/>
        </p:nvSpPr>
        <p:spPr>
          <a:xfrm>
            <a:off x="161183" y="1203808"/>
            <a:ext cx="8907403" cy="400110"/>
          </a:xfrm>
          <a:prstGeom prst="rect">
            <a:avLst/>
          </a:prstGeom>
          <a:noFill/>
        </p:spPr>
        <p:txBody>
          <a:bodyPr wrap="square">
            <a:spAutoFit/>
          </a:bodyPr>
          <a:lstStyle/>
          <a:p>
            <a:r>
              <a:rPr lang="es-MX" sz="2000" b="1" dirty="0"/>
              <a:t>“Instalación de planchas metálicas en la pared exterior del almacén 8”</a:t>
            </a:r>
            <a:endParaRPr lang="es-CL" sz="2000" b="1" dirty="0"/>
          </a:p>
        </p:txBody>
      </p:sp>
      <p:sp>
        <p:nvSpPr>
          <p:cNvPr id="10" name="CuadroTexto 9">
            <a:extLst>
              <a:ext uri="{FF2B5EF4-FFF2-40B4-BE49-F238E27FC236}">
                <a16:creationId xmlns:a16="http://schemas.microsoft.com/office/drawing/2014/main" id="{740384BC-B156-48C4-9E06-A3ED74938B4F}"/>
              </a:ext>
            </a:extLst>
          </p:cNvPr>
          <p:cNvSpPr txBox="1"/>
          <p:nvPr/>
        </p:nvSpPr>
        <p:spPr>
          <a:xfrm>
            <a:off x="321438" y="230188"/>
            <a:ext cx="4985853"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N°3</a:t>
            </a:r>
          </a:p>
        </p:txBody>
      </p:sp>
      <p:sp>
        <p:nvSpPr>
          <p:cNvPr id="11" name="CuadroTexto 10">
            <a:extLst>
              <a:ext uri="{FF2B5EF4-FFF2-40B4-BE49-F238E27FC236}">
                <a16:creationId xmlns:a16="http://schemas.microsoft.com/office/drawing/2014/main" id="{95654F88-A2CE-4680-8500-E4E6C820CB91}"/>
              </a:ext>
            </a:extLst>
          </p:cNvPr>
          <p:cNvSpPr txBox="1"/>
          <p:nvPr/>
        </p:nvSpPr>
        <p:spPr>
          <a:xfrm>
            <a:off x="321438" y="1825625"/>
            <a:ext cx="3185333" cy="1754326"/>
          </a:xfrm>
          <a:prstGeom prst="rect">
            <a:avLst/>
          </a:prstGeom>
          <a:noFill/>
        </p:spPr>
        <p:txBody>
          <a:bodyPr wrap="square">
            <a:spAutoFit/>
          </a:bodyPr>
          <a:lstStyle/>
          <a:p>
            <a:pPr algn="just"/>
            <a:r>
              <a:rPr lang="es-MX" dirty="0"/>
              <a:t>a) Fecha de inicio y plazo de ejecución: se solicita indicar la fecha en que iniciaron los trabajos, para efectos de determinar con precisión su duración. </a:t>
            </a:r>
          </a:p>
        </p:txBody>
      </p:sp>
      <p:graphicFrame>
        <p:nvGraphicFramePr>
          <p:cNvPr id="14" name="Objeto 13">
            <a:extLst>
              <a:ext uri="{FF2B5EF4-FFF2-40B4-BE49-F238E27FC236}">
                <a16:creationId xmlns:a16="http://schemas.microsoft.com/office/drawing/2014/main" id="{718D4879-5D11-4C75-81BE-7451C43173CF}"/>
              </a:ext>
            </a:extLst>
          </p:cNvPr>
          <p:cNvGraphicFramePr>
            <a:graphicFrameLocks noChangeAspect="1"/>
          </p:cNvGraphicFramePr>
          <p:nvPr>
            <p:extLst>
              <p:ext uri="{D42A27DB-BD31-4B8C-83A1-F6EECF244321}">
                <p14:modId xmlns:p14="http://schemas.microsoft.com/office/powerpoint/2010/main" val="2695540746"/>
              </p:ext>
            </p:extLst>
          </p:nvPr>
        </p:nvGraphicFramePr>
        <p:xfrm>
          <a:off x="3828210" y="1603918"/>
          <a:ext cx="8188904" cy="4983577"/>
        </p:xfrm>
        <a:graphic>
          <a:graphicData uri="http://schemas.openxmlformats.org/presentationml/2006/ole">
            <mc:AlternateContent xmlns:mc="http://schemas.openxmlformats.org/markup-compatibility/2006">
              <mc:Choice xmlns:v="urn:schemas-microsoft-com:vml" Requires="v">
                <p:oleObj spid="_x0000_s19485" name="Worksheet" r:id="rId4" imgW="8427791" imgH="8130336" progId="Excel.Sheet.12">
                  <p:embed/>
                </p:oleObj>
              </mc:Choice>
              <mc:Fallback>
                <p:oleObj name="Worksheet" r:id="rId4" imgW="8427791" imgH="8130336" progId="Excel.Sheet.12">
                  <p:embed/>
                  <p:pic>
                    <p:nvPicPr>
                      <p:cNvPr id="0" name=""/>
                      <p:cNvPicPr/>
                      <p:nvPr/>
                    </p:nvPicPr>
                    <p:blipFill>
                      <a:blip r:embed="rId5"/>
                      <a:stretch>
                        <a:fillRect/>
                      </a:stretch>
                    </p:blipFill>
                    <p:spPr>
                      <a:xfrm>
                        <a:off x="3828210" y="1603918"/>
                        <a:ext cx="8188904" cy="4983577"/>
                      </a:xfrm>
                      <a:prstGeom prst="rect">
                        <a:avLst/>
                      </a:prstGeom>
                    </p:spPr>
                  </p:pic>
                </p:oleObj>
              </mc:Fallback>
            </mc:AlternateContent>
          </a:graphicData>
        </a:graphic>
      </p:graphicFrame>
    </p:spTree>
    <p:extLst>
      <p:ext uri="{BB962C8B-B14F-4D97-AF65-F5344CB8AC3E}">
        <p14:creationId xmlns:p14="http://schemas.microsoft.com/office/powerpoint/2010/main" val="3141820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17  </a:t>
            </a:r>
          </a:p>
        </p:txBody>
      </p:sp>
      <p:sp>
        <p:nvSpPr>
          <p:cNvPr id="9" name="CuadroTexto 8">
            <a:extLst>
              <a:ext uri="{FF2B5EF4-FFF2-40B4-BE49-F238E27FC236}">
                <a16:creationId xmlns:a16="http://schemas.microsoft.com/office/drawing/2014/main" id="{7F97E55B-7B6C-4ADA-AB0E-021346852969}"/>
              </a:ext>
            </a:extLst>
          </p:cNvPr>
          <p:cNvSpPr txBox="1"/>
          <p:nvPr/>
        </p:nvSpPr>
        <p:spPr>
          <a:xfrm>
            <a:off x="411637" y="1285851"/>
            <a:ext cx="10942163" cy="707886"/>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“Implementación de precámara para limpieza mediante un aspirado de camiones de porteo y equipos vinculados a la operación”</a:t>
            </a:r>
            <a:endParaRPr lang="es-CL" sz="2000" b="1" dirty="0"/>
          </a:p>
        </p:txBody>
      </p:sp>
      <p:sp>
        <p:nvSpPr>
          <p:cNvPr id="12" name="CuadroTexto 11">
            <a:extLst>
              <a:ext uri="{FF2B5EF4-FFF2-40B4-BE49-F238E27FC236}">
                <a16:creationId xmlns:a16="http://schemas.microsoft.com/office/drawing/2014/main" id="{30DD8C36-F803-4D79-9F62-2CAEDEB6AE24}"/>
              </a:ext>
            </a:extLst>
          </p:cNvPr>
          <p:cNvSpPr txBox="1"/>
          <p:nvPr/>
        </p:nvSpPr>
        <p:spPr>
          <a:xfrm>
            <a:off x="501976" y="2001942"/>
            <a:ext cx="10376555" cy="1384995"/>
          </a:xfrm>
          <a:prstGeom prst="rect">
            <a:avLst/>
          </a:prstGeom>
          <a:noFill/>
        </p:spPr>
        <p:txBody>
          <a:bodyPr wrap="square">
            <a:spAutoFit/>
          </a:bodyPr>
          <a:lstStyle/>
          <a:p>
            <a:r>
              <a:rPr lang="es-MX" sz="1400" dirty="0"/>
              <a:t>Se solicita incorporar las siguientes observaciones: </a:t>
            </a:r>
          </a:p>
          <a:p>
            <a:pPr algn="just"/>
            <a:r>
              <a:rPr lang="es-MX" sz="1400" dirty="0"/>
              <a:t>a) Acción: la acción propuesta se limita a los camiones, de manera que se solicita su complementación, contemplando medidas para evitar que el tránsito de personal u otro tipo de vehículos por el TEAGM produzca un escape de material desde su interior.</a:t>
            </a:r>
          </a:p>
          <a:p>
            <a:pPr algn="just"/>
            <a:r>
              <a:rPr lang="es-MX" sz="1400" dirty="0"/>
              <a:t>b) Forma de implementación: se debe acompañar un Anexo en el cual se grafique y detalle las características técnicas la precámara, dándose cuenta de su ubicación dentro del TEAGM y de la efectividad que se espera de ella. Lo mismo respecto de las medidas que se contemplen para evitar que el tránsito por el TEAGM genere fuga de material. </a:t>
            </a:r>
          </a:p>
        </p:txBody>
      </p:sp>
      <p:sp>
        <p:nvSpPr>
          <p:cNvPr id="10" name="CuadroTexto 9">
            <a:extLst>
              <a:ext uri="{FF2B5EF4-FFF2-40B4-BE49-F238E27FC236}">
                <a16:creationId xmlns:a16="http://schemas.microsoft.com/office/drawing/2014/main" id="{F2F378E3-198D-4C7C-8173-D933ECF83320}"/>
              </a:ext>
            </a:extLst>
          </p:cNvPr>
          <p:cNvSpPr txBox="1"/>
          <p:nvPr/>
        </p:nvSpPr>
        <p:spPr>
          <a:xfrm>
            <a:off x="501976" y="4057211"/>
            <a:ext cx="6196818" cy="2308324"/>
          </a:xfrm>
          <a:prstGeom prst="rect">
            <a:avLst/>
          </a:prstGeom>
          <a:noFill/>
        </p:spPr>
        <p:txBody>
          <a:bodyPr wrap="square">
            <a:spAutoFit/>
          </a:bodyPr>
          <a:lstStyle/>
          <a:p>
            <a:pPr algn="just"/>
            <a:r>
              <a:rPr lang="es-MX" dirty="0"/>
              <a:t>Con la habilitación de las </a:t>
            </a:r>
            <a:r>
              <a:rPr lang="es-MX" dirty="0" err="1"/>
              <a:t>precamaras</a:t>
            </a:r>
            <a:r>
              <a:rPr lang="es-MX" dirty="0"/>
              <a:t> se busca aislar la zona de Acopio de la salida e ingreso de los camiones, generando una zona exclusiva, con puertas motorizadas en ambos extremos, a la cual ingresará el camión para el proceso de aspirado, evitando el contacto con el material en suspensión producto del acopio. Esta zona estará dotada de equipos y personal para limpiar y aspirar el camión , equipos y máquinas previo a la salida al exterior del Almacén.</a:t>
            </a:r>
            <a:endParaRPr lang="es-CL" dirty="0"/>
          </a:p>
        </p:txBody>
      </p:sp>
      <p:pic>
        <p:nvPicPr>
          <p:cNvPr id="5" name="Imagen 4">
            <a:extLst>
              <a:ext uri="{FF2B5EF4-FFF2-40B4-BE49-F238E27FC236}">
                <a16:creationId xmlns:a16="http://schemas.microsoft.com/office/drawing/2014/main" id="{7D1B0BB2-522D-403E-9A4F-EF0720215AAE}"/>
              </a:ext>
            </a:extLst>
          </p:cNvPr>
          <p:cNvPicPr>
            <a:picLocks noChangeAspect="1"/>
          </p:cNvPicPr>
          <p:nvPr/>
        </p:nvPicPr>
        <p:blipFill>
          <a:blip r:embed="rId3"/>
          <a:stretch>
            <a:fillRect/>
          </a:stretch>
        </p:blipFill>
        <p:spPr>
          <a:xfrm>
            <a:off x="7530420" y="3280671"/>
            <a:ext cx="3348111" cy="3369619"/>
          </a:xfrm>
          <a:prstGeom prst="rect">
            <a:avLst/>
          </a:prstGeom>
        </p:spPr>
      </p:pic>
    </p:spTree>
    <p:extLst>
      <p:ext uri="{BB962C8B-B14F-4D97-AF65-F5344CB8AC3E}">
        <p14:creationId xmlns:p14="http://schemas.microsoft.com/office/powerpoint/2010/main" val="2550751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17  </a:t>
            </a:r>
          </a:p>
        </p:txBody>
      </p:sp>
      <p:sp>
        <p:nvSpPr>
          <p:cNvPr id="9" name="CuadroTexto 8">
            <a:extLst>
              <a:ext uri="{FF2B5EF4-FFF2-40B4-BE49-F238E27FC236}">
                <a16:creationId xmlns:a16="http://schemas.microsoft.com/office/drawing/2014/main" id="{7F97E55B-7B6C-4ADA-AB0E-021346852969}"/>
              </a:ext>
            </a:extLst>
          </p:cNvPr>
          <p:cNvSpPr txBox="1"/>
          <p:nvPr/>
        </p:nvSpPr>
        <p:spPr>
          <a:xfrm>
            <a:off x="178173" y="1142335"/>
            <a:ext cx="10942163" cy="707886"/>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“Implementación de precámara para limpieza mediante un aspirado de camiones de porteo y equipos vinculados a la operación”</a:t>
            </a:r>
            <a:endParaRPr lang="es-CL" sz="2000" b="1" dirty="0"/>
          </a:p>
        </p:txBody>
      </p:sp>
      <p:pic>
        <p:nvPicPr>
          <p:cNvPr id="5" name="Imagen 4">
            <a:extLst>
              <a:ext uri="{FF2B5EF4-FFF2-40B4-BE49-F238E27FC236}">
                <a16:creationId xmlns:a16="http://schemas.microsoft.com/office/drawing/2014/main" id="{24D16A60-02C9-4F82-897C-0B7B41D602C5}"/>
              </a:ext>
            </a:extLst>
          </p:cNvPr>
          <p:cNvPicPr>
            <a:picLocks noChangeAspect="1"/>
          </p:cNvPicPr>
          <p:nvPr/>
        </p:nvPicPr>
        <p:blipFill>
          <a:blip r:embed="rId3"/>
          <a:stretch>
            <a:fillRect/>
          </a:stretch>
        </p:blipFill>
        <p:spPr>
          <a:xfrm>
            <a:off x="1597768" y="1789997"/>
            <a:ext cx="8996464" cy="4779101"/>
          </a:xfrm>
          <a:prstGeom prst="rect">
            <a:avLst/>
          </a:prstGeom>
        </p:spPr>
      </p:pic>
    </p:spTree>
    <p:extLst>
      <p:ext uri="{BB962C8B-B14F-4D97-AF65-F5344CB8AC3E}">
        <p14:creationId xmlns:p14="http://schemas.microsoft.com/office/powerpoint/2010/main" val="4253672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17  </a:t>
            </a:r>
          </a:p>
        </p:txBody>
      </p:sp>
      <p:sp>
        <p:nvSpPr>
          <p:cNvPr id="9" name="CuadroTexto 8">
            <a:extLst>
              <a:ext uri="{FF2B5EF4-FFF2-40B4-BE49-F238E27FC236}">
                <a16:creationId xmlns:a16="http://schemas.microsoft.com/office/drawing/2014/main" id="{7F97E55B-7B6C-4ADA-AB0E-021346852969}"/>
              </a:ext>
            </a:extLst>
          </p:cNvPr>
          <p:cNvSpPr txBox="1"/>
          <p:nvPr/>
        </p:nvSpPr>
        <p:spPr>
          <a:xfrm>
            <a:off x="178173" y="1471682"/>
            <a:ext cx="2613665" cy="707886"/>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“Alternativa para paso de personas”</a:t>
            </a:r>
            <a:endParaRPr lang="es-CL" sz="2000" b="1" dirty="0"/>
          </a:p>
        </p:txBody>
      </p:sp>
      <p:pic>
        <p:nvPicPr>
          <p:cNvPr id="5" name="Imagen 4">
            <a:extLst>
              <a:ext uri="{FF2B5EF4-FFF2-40B4-BE49-F238E27FC236}">
                <a16:creationId xmlns:a16="http://schemas.microsoft.com/office/drawing/2014/main" id="{D546912D-BE49-451F-AEA0-A5E3B6488416}"/>
              </a:ext>
            </a:extLst>
          </p:cNvPr>
          <p:cNvPicPr>
            <a:picLocks noChangeAspect="1"/>
          </p:cNvPicPr>
          <p:nvPr/>
        </p:nvPicPr>
        <p:blipFill>
          <a:blip r:embed="rId3"/>
          <a:stretch>
            <a:fillRect/>
          </a:stretch>
        </p:blipFill>
        <p:spPr>
          <a:xfrm>
            <a:off x="3160277" y="1177963"/>
            <a:ext cx="7294050" cy="5336350"/>
          </a:xfrm>
          <a:prstGeom prst="rect">
            <a:avLst/>
          </a:prstGeom>
          <a:ln>
            <a:solidFill>
              <a:schemeClr val="accent1"/>
            </a:solidFill>
          </a:ln>
        </p:spPr>
      </p:pic>
    </p:spTree>
    <p:extLst>
      <p:ext uri="{BB962C8B-B14F-4D97-AF65-F5344CB8AC3E}">
        <p14:creationId xmlns:p14="http://schemas.microsoft.com/office/powerpoint/2010/main" val="2338790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17  </a:t>
            </a:r>
          </a:p>
        </p:txBody>
      </p:sp>
      <p:sp>
        <p:nvSpPr>
          <p:cNvPr id="8" name="CuadroTexto 7">
            <a:extLst>
              <a:ext uri="{FF2B5EF4-FFF2-40B4-BE49-F238E27FC236}">
                <a16:creationId xmlns:a16="http://schemas.microsoft.com/office/drawing/2014/main" id="{F21CF955-1FD5-4611-85BE-222A9D6AEE20}"/>
              </a:ext>
            </a:extLst>
          </p:cNvPr>
          <p:cNvSpPr txBox="1"/>
          <p:nvPr/>
        </p:nvSpPr>
        <p:spPr>
          <a:xfrm>
            <a:off x="178173" y="1471682"/>
            <a:ext cx="2613665" cy="707886"/>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“Alternativa para paso de personas”</a:t>
            </a:r>
            <a:endParaRPr lang="es-CL" sz="2000" b="1" dirty="0"/>
          </a:p>
        </p:txBody>
      </p:sp>
      <p:pic>
        <p:nvPicPr>
          <p:cNvPr id="10" name="Imagen 9">
            <a:extLst>
              <a:ext uri="{FF2B5EF4-FFF2-40B4-BE49-F238E27FC236}">
                <a16:creationId xmlns:a16="http://schemas.microsoft.com/office/drawing/2014/main" id="{78B91A70-78E1-473E-8729-1E8068745FFC}"/>
              </a:ext>
            </a:extLst>
          </p:cNvPr>
          <p:cNvPicPr>
            <a:picLocks noChangeAspect="1"/>
          </p:cNvPicPr>
          <p:nvPr/>
        </p:nvPicPr>
        <p:blipFill>
          <a:blip r:embed="rId3"/>
          <a:stretch>
            <a:fillRect/>
          </a:stretch>
        </p:blipFill>
        <p:spPr>
          <a:xfrm>
            <a:off x="2896568" y="1177646"/>
            <a:ext cx="8352502" cy="5315229"/>
          </a:xfrm>
          <a:prstGeom prst="rect">
            <a:avLst/>
          </a:prstGeom>
        </p:spPr>
      </p:pic>
    </p:spTree>
    <p:extLst>
      <p:ext uri="{BB962C8B-B14F-4D97-AF65-F5344CB8AC3E}">
        <p14:creationId xmlns:p14="http://schemas.microsoft.com/office/powerpoint/2010/main" val="145805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546FB92E-842D-4DC9-BC23-F4A81E036FCA}"/>
              </a:ext>
            </a:extLst>
          </p:cNvPr>
          <p:cNvSpPr txBox="1"/>
          <p:nvPr/>
        </p:nvSpPr>
        <p:spPr>
          <a:xfrm>
            <a:off x="315292" y="1545320"/>
            <a:ext cx="2126249" cy="2308324"/>
          </a:xfrm>
          <a:prstGeom prst="rect">
            <a:avLst/>
          </a:prstGeom>
          <a:noFill/>
        </p:spPr>
        <p:txBody>
          <a:bodyPr wrap="square">
            <a:spAutoFit/>
          </a:bodyPr>
          <a:lstStyle/>
          <a:p>
            <a:pPr algn="just"/>
            <a:r>
              <a:rPr lang="es-MX" dirty="0"/>
              <a:t>c) Plazo de ejecución: se solicita acompañar carta Gantt que permita justificar el plazo de 150 días para la implementación de esta acción. </a:t>
            </a:r>
          </a:p>
        </p:txBody>
      </p:sp>
      <p:sp>
        <p:nvSpPr>
          <p:cNvPr id="8" name="CuadroTexto 7">
            <a:extLst>
              <a:ext uri="{FF2B5EF4-FFF2-40B4-BE49-F238E27FC236}">
                <a16:creationId xmlns:a16="http://schemas.microsoft.com/office/drawing/2014/main" id="{BCB0EF96-664E-4CCC-8F98-97FC26D612CD}"/>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2 / Acción  17  </a:t>
            </a:r>
          </a:p>
        </p:txBody>
      </p:sp>
      <p:graphicFrame>
        <p:nvGraphicFramePr>
          <p:cNvPr id="9" name="Objeto 8">
            <a:extLst>
              <a:ext uri="{FF2B5EF4-FFF2-40B4-BE49-F238E27FC236}">
                <a16:creationId xmlns:a16="http://schemas.microsoft.com/office/drawing/2014/main" id="{DE49A9E4-B98F-4133-95C3-3B4816CFA761}"/>
              </a:ext>
            </a:extLst>
          </p:cNvPr>
          <p:cNvGraphicFramePr>
            <a:graphicFrameLocks noChangeAspect="1"/>
          </p:cNvGraphicFramePr>
          <p:nvPr>
            <p:extLst>
              <p:ext uri="{D42A27DB-BD31-4B8C-83A1-F6EECF244321}">
                <p14:modId xmlns:p14="http://schemas.microsoft.com/office/powerpoint/2010/main" val="4151873623"/>
              </p:ext>
            </p:extLst>
          </p:nvPr>
        </p:nvGraphicFramePr>
        <p:xfrm>
          <a:off x="3133627" y="1177963"/>
          <a:ext cx="8410498" cy="5232264"/>
        </p:xfrm>
        <a:graphic>
          <a:graphicData uri="http://schemas.openxmlformats.org/presentationml/2006/ole">
            <mc:AlternateContent xmlns:mc="http://schemas.openxmlformats.org/markup-compatibility/2006">
              <mc:Choice xmlns:v="urn:schemas-microsoft-com:vml" Requires="v">
                <p:oleObj spid="_x0000_s16415" name="Worksheet" r:id="rId4" imgW="9982271" imgH="7947503" progId="Excel.Sheet.12">
                  <p:embed/>
                </p:oleObj>
              </mc:Choice>
              <mc:Fallback>
                <p:oleObj name="Worksheet" r:id="rId4" imgW="9982271" imgH="7947503" progId="Excel.Sheet.12">
                  <p:embed/>
                  <p:pic>
                    <p:nvPicPr>
                      <p:cNvPr id="0" name=""/>
                      <p:cNvPicPr/>
                      <p:nvPr/>
                    </p:nvPicPr>
                    <p:blipFill>
                      <a:blip r:embed="rId5"/>
                      <a:stretch>
                        <a:fillRect/>
                      </a:stretch>
                    </p:blipFill>
                    <p:spPr>
                      <a:xfrm>
                        <a:off x="3133627" y="1177963"/>
                        <a:ext cx="8410498" cy="5232264"/>
                      </a:xfrm>
                      <a:prstGeom prst="rect">
                        <a:avLst/>
                      </a:prstGeom>
                    </p:spPr>
                  </p:pic>
                </p:oleObj>
              </mc:Fallback>
            </mc:AlternateContent>
          </a:graphicData>
        </a:graphic>
      </p:graphicFrame>
    </p:spTree>
    <p:extLst>
      <p:ext uri="{BB962C8B-B14F-4D97-AF65-F5344CB8AC3E}">
        <p14:creationId xmlns:p14="http://schemas.microsoft.com/office/powerpoint/2010/main" val="3887168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75415"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141865"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4 / Acción  25</a:t>
            </a:r>
          </a:p>
        </p:txBody>
      </p:sp>
      <p:sp>
        <p:nvSpPr>
          <p:cNvPr id="10" name="CuadroTexto 9">
            <a:extLst>
              <a:ext uri="{FF2B5EF4-FFF2-40B4-BE49-F238E27FC236}">
                <a16:creationId xmlns:a16="http://schemas.microsoft.com/office/drawing/2014/main" id="{AEF8C068-81C4-460A-B8A3-82F64D6CC93A}"/>
              </a:ext>
            </a:extLst>
          </p:cNvPr>
          <p:cNvSpPr txBox="1"/>
          <p:nvPr/>
        </p:nvSpPr>
        <p:spPr>
          <a:xfrm>
            <a:off x="315294" y="1179431"/>
            <a:ext cx="6169842"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“Habilitación de segunda bodega de residuos peligrosos”</a:t>
            </a:r>
            <a:endParaRPr lang="es-CL" sz="2000" b="1" dirty="0"/>
          </a:p>
        </p:txBody>
      </p:sp>
      <p:sp>
        <p:nvSpPr>
          <p:cNvPr id="11" name="CuadroTexto 10">
            <a:extLst>
              <a:ext uri="{FF2B5EF4-FFF2-40B4-BE49-F238E27FC236}">
                <a16:creationId xmlns:a16="http://schemas.microsoft.com/office/drawing/2014/main" id="{743E02A2-D520-44D6-BF7E-B9095FCDEEDF}"/>
              </a:ext>
            </a:extLst>
          </p:cNvPr>
          <p:cNvSpPr txBox="1"/>
          <p:nvPr/>
        </p:nvSpPr>
        <p:spPr>
          <a:xfrm>
            <a:off x="315294" y="1779776"/>
            <a:ext cx="2173382" cy="2308324"/>
          </a:xfrm>
          <a:prstGeom prst="rect">
            <a:avLst/>
          </a:prstGeom>
          <a:noFill/>
        </p:spPr>
        <p:txBody>
          <a:bodyPr wrap="square">
            <a:spAutoFit/>
          </a:bodyPr>
          <a:lstStyle/>
          <a:p>
            <a:pPr algn="just"/>
            <a:r>
              <a:rPr lang="es-CL" sz="1800" b="1" dirty="0">
                <a:effectLst/>
                <a:latin typeface="Calibri" panose="020F0502020204030204" pitchFamily="34" charset="0"/>
                <a:ea typeface="Calibri" panose="020F0502020204030204" pitchFamily="34" charset="0"/>
                <a:cs typeface="Times New Roman" panose="02020603050405020304" pitchFamily="18" charset="0"/>
              </a:rPr>
              <a:t>b) Plazo de ejecución: </a:t>
            </a:r>
            <a:r>
              <a:rPr lang="es-CL" sz="1800" dirty="0">
                <a:effectLst/>
                <a:latin typeface="Calibri" panose="020F0502020204030204" pitchFamily="34" charset="0"/>
                <a:ea typeface="Calibri" panose="020F0502020204030204" pitchFamily="34" charset="0"/>
                <a:cs typeface="Times New Roman" panose="02020603050405020304" pitchFamily="18" charset="0"/>
              </a:rPr>
              <a:t>se solicita acompañar carta Gantt que permita justificar el plazo de 180 días para la implementación de esta acción. </a:t>
            </a:r>
            <a:endParaRPr lang="es-CL" dirty="0"/>
          </a:p>
        </p:txBody>
      </p:sp>
      <p:graphicFrame>
        <p:nvGraphicFramePr>
          <p:cNvPr id="8" name="Objeto 7">
            <a:extLst>
              <a:ext uri="{FF2B5EF4-FFF2-40B4-BE49-F238E27FC236}">
                <a16:creationId xmlns:a16="http://schemas.microsoft.com/office/drawing/2014/main" id="{242F076D-6F39-44B9-A5F2-CD409C13BAC4}"/>
              </a:ext>
            </a:extLst>
          </p:cNvPr>
          <p:cNvGraphicFramePr>
            <a:graphicFrameLocks noChangeAspect="1"/>
          </p:cNvGraphicFramePr>
          <p:nvPr>
            <p:extLst>
              <p:ext uri="{D42A27DB-BD31-4B8C-83A1-F6EECF244321}">
                <p14:modId xmlns:p14="http://schemas.microsoft.com/office/powerpoint/2010/main" val="697928142"/>
              </p:ext>
            </p:extLst>
          </p:nvPr>
        </p:nvGraphicFramePr>
        <p:xfrm>
          <a:off x="3436996" y="1312671"/>
          <a:ext cx="8073271" cy="5180204"/>
        </p:xfrm>
        <a:graphic>
          <a:graphicData uri="http://schemas.openxmlformats.org/presentationml/2006/ole">
            <mc:AlternateContent xmlns:mc="http://schemas.openxmlformats.org/markup-compatibility/2006">
              <mc:Choice xmlns:v="urn:schemas-microsoft-com:vml" Requires="v">
                <p:oleObj spid="_x0000_s17439" name="Worksheet" r:id="rId4" imgW="11262431" imgH="7764670" progId="Excel.Sheet.12">
                  <p:embed/>
                </p:oleObj>
              </mc:Choice>
              <mc:Fallback>
                <p:oleObj name="Worksheet" r:id="rId4" imgW="11262431" imgH="7764670" progId="Excel.Sheet.12">
                  <p:embed/>
                  <p:pic>
                    <p:nvPicPr>
                      <p:cNvPr id="0" name=""/>
                      <p:cNvPicPr/>
                      <p:nvPr/>
                    </p:nvPicPr>
                    <p:blipFill>
                      <a:blip r:embed="rId5"/>
                      <a:stretch>
                        <a:fillRect/>
                      </a:stretch>
                    </p:blipFill>
                    <p:spPr>
                      <a:xfrm>
                        <a:off x="3436996" y="1312671"/>
                        <a:ext cx="8073271" cy="5180204"/>
                      </a:xfrm>
                      <a:prstGeom prst="rect">
                        <a:avLst/>
                      </a:prstGeom>
                    </p:spPr>
                  </p:pic>
                </p:oleObj>
              </mc:Fallback>
            </mc:AlternateContent>
          </a:graphicData>
        </a:graphic>
      </p:graphicFrame>
    </p:spTree>
    <p:extLst>
      <p:ext uri="{BB962C8B-B14F-4D97-AF65-F5344CB8AC3E}">
        <p14:creationId xmlns:p14="http://schemas.microsoft.com/office/powerpoint/2010/main" val="1704523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a:t>
            </a:r>
            <a:r>
              <a:rPr lang="es-419" sz="3600" b="1" dirty="0" err="1">
                <a:solidFill>
                  <a:schemeClr val="bg1"/>
                </a:solidFill>
                <a:latin typeface="Lovelo Black" pitchFamily="2" charset="77"/>
              </a:rPr>
              <a:t>N°</a:t>
            </a:r>
            <a:r>
              <a:rPr lang="es-419" sz="3600" b="1" dirty="0">
                <a:solidFill>
                  <a:schemeClr val="bg1"/>
                </a:solidFill>
                <a:latin typeface="Lovelo Black" pitchFamily="2" charset="77"/>
              </a:rPr>
              <a:t> 4 / Acción  25  </a:t>
            </a:r>
          </a:p>
        </p:txBody>
      </p:sp>
      <p:pic>
        <p:nvPicPr>
          <p:cNvPr id="10" name="Imagen 9">
            <a:extLst>
              <a:ext uri="{FF2B5EF4-FFF2-40B4-BE49-F238E27FC236}">
                <a16:creationId xmlns:a16="http://schemas.microsoft.com/office/drawing/2014/main" id="{36135FB1-1602-4534-BC57-F38CD9E3DCBC}"/>
              </a:ext>
            </a:extLst>
          </p:cNvPr>
          <p:cNvPicPr>
            <a:picLocks noChangeAspect="1"/>
          </p:cNvPicPr>
          <p:nvPr/>
        </p:nvPicPr>
        <p:blipFill>
          <a:blip r:embed="rId3"/>
          <a:stretch>
            <a:fillRect/>
          </a:stretch>
        </p:blipFill>
        <p:spPr>
          <a:xfrm>
            <a:off x="1536569" y="1131302"/>
            <a:ext cx="7890235" cy="5442942"/>
          </a:xfrm>
          <a:prstGeom prst="rect">
            <a:avLst/>
          </a:prstGeom>
        </p:spPr>
      </p:pic>
    </p:spTree>
    <p:extLst>
      <p:ext uri="{BB962C8B-B14F-4D97-AF65-F5344CB8AC3E}">
        <p14:creationId xmlns:p14="http://schemas.microsoft.com/office/powerpoint/2010/main" val="27777072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a:t>
            </a:r>
            <a:r>
              <a:rPr lang="es-419" sz="3600" b="1" dirty="0" err="1">
                <a:solidFill>
                  <a:schemeClr val="bg1"/>
                </a:solidFill>
                <a:latin typeface="Lovelo Black" pitchFamily="2" charset="77"/>
              </a:rPr>
              <a:t>N°</a:t>
            </a:r>
            <a:r>
              <a:rPr lang="es-419" sz="3600" b="1" dirty="0">
                <a:solidFill>
                  <a:schemeClr val="bg1"/>
                </a:solidFill>
                <a:latin typeface="Lovelo Black" pitchFamily="2" charset="77"/>
              </a:rPr>
              <a:t> 4 / Acción  25  </a:t>
            </a:r>
          </a:p>
        </p:txBody>
      </p:sp>
      <p:pic>
        <p:nvPicPr>
          <p:cNvPr id="5" name="Imagen 4">
            <a:extLst>
              <a:ext uri="{FF2B5EF4-FFF2-40B4-BE49-F238E27FC236}">
                <a16:creationId xmlns:a16="http://schemas.microsoft.com/office/drawing/2014/main" id="{22B6C9BC-37A8-4B1E-A752-A40371280C73}"/>
              </a:ext>
            </a:extLst>
          </p:cNvPr>
          <p:cNvPicPr>
            <a:picLocks noChangeAspect="1"/>
          </p:cNvPicPr>
          <p:nvPr/>
        </p:nvPicPr>
        <p:blipFill>
          <a:blip r:embed="rId3"/>
          <a:stretch>
            <a:fillRect/>
          </a:stretch>
        </p:blipFill>
        <p:spPr>
          <a:xfrm>
            <a:off x="1780756" y="1177963"/>
            <a:ext cx="7476365" cy="4968671"/>
          </a:xfrm>
          <a:prstGeom prst="rect">
            <a:avLst/>
          </a:prstGeom>
          <a:ln>
            <a:solidFill>
              <a:schemeClr val="accent1"/>
            </a:solidFill>
          </a:ln>
        </p:spPr>
      </p:pic>
    </p:spTree>
    <p:extLst>
      <p:ext uri="{BB962C8B-B14F-4D97-AF65-F5344CB8AC3E}">
        <p14:creationId xmlns:p14="http://schemas.microsoft.com/office/powerpoint/2010/main" val="2871900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N°4  / Acción  25 </a:t>
            </a:r>
          </a:p>
        </p:txBody>
      </p:sp>
      <p:pic>
        <p:nvPicPr>
          <p:cNvPr id="5" name="Imagen 4">
            <a:extLst>
              <a:ext uri="{FF2B5EF4-FFF2-40B4-BE49-F238E27FC236}">
                <a16:creationId xmlns:a16="http://schemas.microsoft.com/office/drawing/2014/main" id="{0BF91A7E-2DDE-4772-9B09-3A71D0B91311}"/>
              </a:ext>
            </a:extLst>
          </p:cNvPr>
          <p:cNvPicPr>
            <a:picLocks noChangeAspect="1"/>
          </p:cNvPicPr>
          <p:nvPr/>
        </p:nvPicPr>
        <p:blipFill>
          <a:blip r:embed="rId3"/>
          <a:stretch>
            <a:fillRect/>
          </a:stretch>
        </p:blipFill>
        <p:spPr>
          <a:xfrm>
            <a:off x="1319752" y="1177962"/>
            <a:ext cx="8474697" cy="5349204"/>
          </a:xfrm>
          <a:prstGeom prst="rect">
            <a:avLst/>
          </a:prstGeom>
        </p:spPr>
      </p:pic>
    </p:spTree>
    <p:extLst>
      <p:ext uri="{BB962C8B-B14F-4D97-AF65-F5344CB8AC3E}">
        <p14:creationId xmlns:p14="http://schemas.microsoft.com/office/powerpoint/2010/main" val="1493929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a:t>
            </a:r>
            <a:r>
              <a:rPr lang="es-419" sz="3600" b="1" dirty="0" err="1">
                <a:solidFill>
                  <a:schemeClr val="bg1"/>
                </a:solidFill>
                <a:latin typeface="Lovelo Black" pitchFamily="2" charset="77"/>
              </a:rPr>
              <a:t>N°</a:t>
            </a:r>
            <a:r>
              <a:rPr lang="es-419" sz="3600" b="1" dirty="0">
                <a:solidFill>
                  <a:schemeClr val="bg1"/>
                </a:solidFill>
                <a:latin typeface="Lovelo Black" pitchFamily="2" charset="77"/>
              </a:rPr>
              <a:t> 4 / Acción  26  </a:t>
            </a:r>
          </a:p>
        </p:txBody>
      </p:sp>
      <p:pic>
        <p:nvPicPr>
          <p:cNvPr id="8" name="Imagen 7">
            <a:extLst>
              <a:ext uri="{FF2B5EF4-FFF2-40B4-BE49-F238E27FC236}">
                <a16:creationId xmlns:a16="http://schemas.microsoft.com/office/drawing/2014/main" id="{EDA7534D-B283-4782-BD5A-1F13825098A6}"/>
              </a:ext>
            </a:extLst>
          </p:cNvPr>
          <p:cNvPicPr>
            <a:picLocks noChangeAspect="1"/>
          </p:cNvPicPr>
          <p:nvPr/>
        </p:nvPicPr>
        <p:blipFill>
          <a:blip r:embed="rId3"/>
          <a:stretch>
            <a:fillRect/>
          </a:stretch>
        </p:blipFill>
        <p:spPr>
          <a:xfrm>
            <a:off x="1822373" y="1177964"/>
            <a:ext cx="7849528" cy="5273148"/>
          </a:xfrm>
          <a:prstGeom prst="rect">
            <a:avLst/>
          </a:prstGeom>
          <a:ln>
            <a:noFill/>
          </a:ln>
          <a:effectLst>
            <a:softEdge rad="112500"/>
          </a:effectLst>
        </p:spPr>
      </p:pic>
    </p:spTree>
    <p:extLst>
      <p:ext uri="{BB962C8B-B14F-4D97-AF65-F5344CB8AC3E}">
        <p14:creationId xmlns:p14="http://schemas.microsoft.com/office/powerpoint/2010/main" val="2141889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2336A6F7-6EB7-4731-8F3F-0518B8239F4B}"/>
              </a:ext>
            </a:extLst>
          </p:cNvPr>
          <p:cNvSpPr txBox="1"/>
          <p:nvPr/>
        </p:nvSpPr>
        <p:spPr>
          <a:xfrm>
            <a:off x="321438" y="1290578"/>
            <a:ext cx="8907403" cy="400110"/>
          </a:xfrm>
          <a:prstGeom prst="rect">
            <a:avLst/>
          </a:prstGeom>
          <a:noFill/>
        </p:spPr>
        <p:txBody>
          <a:bodyPr wrap="square">
            <a:spAutoFit/>
          </a:bodyPr>
          <a:lstStyle/>
          <a:p>
            <a:r>
              <a:rPr lang="es-MX" sz="2000" b="1" dirty="0"/>
              <a:t>“Instalación de planchas metálicas en la pared exterior del almacén 8”</a:t>
            </a:r>
            <a:endParaRPr lang="es-CL" sz="2000" b="1" dirty="0"/>
          </a:p>
        </p:txBody>
      </p:sp>
      <p:sp>
        <p:nvSpPr>
          <p:cNvPr id="10" name="CuadroTexto 9">
            <a:extLst>
              <a:ext uri="{FF2B5EF4-FFF2-40B4-BE49-F238E27FC236}">
                <a16:creationId xmlns:a16="http://schemas.microsoft.com/office/drawing/2014/main" id="{740384BC-B156-48C4-9E06-A3ED74938B4F}"/>
              </a:ext>
            </a:extLst>
          </p:cNvPr>
          <p:cNvSpPr txBox="1"/>
          <p:nvPr/>
        </p:nvSpPr>
        <p:spPr>
          <a:xfrm>
            <a:off x="321438" y="230188"/>
            <a:ext cx="4985853"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N°3</a:t>
            </a:r>
          </a:p>
        </p:txBody>
      </p:sp>
      <p:sp>
        <p:nvSpPr>
          <p:cNvPr id="12" name="CuadroTexto 11">
            <a:extLst>
              <a:ext uri="{FF2B5EF4-FFF2-40B4-BE49-F238E27FC236}">
                <a16:creationId xmlns:a16="http://schemas.microsoft.com/office/drawing/2014/main" id="{D1633A59-CCA1-45CA-8578-3C9FF303C896}"/>
              </a:ext>
            </a:extLst>
          </p:cNvPr>
          <p:cNvSpPr txBox="1"/>
          <p:nvPr/>
        </p:nvSpPr>
        <p:spPr>
          <a:xfrm>
            <a:off x="483586" y="1738978"/>
            <a:ext cx="10870214" cy="1415772"/>
          </a:xfrm>
          <a:prstGeom prst="rect">
            <a:avLst/>
          </a:prstGeom>
          <a:noFill/>
        </p:spPr>
        <p:txBody>
          <a:bodyPr wrap="square">
            <a:spAutoFit/>
          </a:bodyPr>
          <a:lstStyle/>
          <a:p>
            <a:r>
              <a:rPr lang="es-MX" dirty="0"/>
              <a:t>b) Forma de implementación: se debe acompañar un Anexo que esquematice los sectores del Almacén N° 8 en los cuales se pretende instalar las planchas metálicas y por tanto comprometer tales sectores dentro de la acción. </a:t>
            </a:r>
          </a:p>
          <a:p>
            <a:endParaRPr lang="es-MX" sz="1100" dirty="0"/>
          </a:p>
          <a:p>
            <a:r>
              <a:rPr lang="es-MX" dirty="0"/>
              <a:t>c) Indicador de cumplimiento: deberá señalar la superficie total cubierta conforme a lo indicado en la Forma de Implementación.</a:t>
            </a:r>
            <a:endParaRPr lang="es-CL" dirty="0"/>
          </a:p>
        </p:txBody>
      </p:sp>
      <p:pic>
        <p:nvPicPr>
          <p:cNvPr id="3" name="Imagen 2">
            <a:extLst>
              <a:ext uri="{FF2B5EF4-FFF2-40B4-BE49-F238E27FC236}">
                <a16:creationId xmlns:a16="http://schemas.microsoft.com/office/drawing/2014/main" id="{66ED8E53-149C-4E5F-A47E-9DFCCBF5932D}"/>
              </a:ext>
            </a:extLst>
          </p:cNvPr>
          <p:cNvPicPr>
            <a:picLocks noChangeAspect="1"/>
          </p:cNvPicPr>
          <p:nvPr/>
        </p:nvPicPr>
        <p:blipFill>
          <a:blip r:embed="rId3"/>
          <a:stretch>
            <a:fillRect/>
          </a:stretch>
        </p:blipFill>
        <p:spPr>
          <a:xfrm>
            <a:off x="1839512" y="3154750"/>
            <a:ext cx="8537177" cy="2991526"/>
          </a:xfrm>
          <a:prstGeom prst="rect">
            <a:avLst/>
          </a:prstGeom>
        </p:spPr>
      </p:pic>
    </p:spTree>
    <p:extLst>
      <p:ext uri="{BB962C8B-B14F-4D97-AF65-F5344CB8AC3E}">
        <p14:creationId xmlns:p14="http://schemas.microsoft.com/office/powerpoint/2010/main" val="1137993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7" name="CuadroTexto 6">
            <a:extLst>
              <a:ext uri="{FF2B5EF4-FFF2-40B4-BE49-F238E27FC236}">
                <a16:creationId xmlns:a16="http://schemas.microsoft.com/office/drawing/2014/main" id="{8D05E2D1-0B52-4B27-998C-6B1E7A501797}"/>
              </a:ext>
            </a:extLst>
          </p:cNvPr>
          <p:cNvSpPr txBox="1"/>
          <p:nvPr/>
        </p:nvSpPr>
        <p:spPr>
          <a:xfrm>
            <a:off x="315294" y="265816"/>
            <a:ext cx="7098380" cy="646331"/>
          </a:xfrm>
          <a:prstGeom prst="rect">
            <a:avLst/>
          </a:prstGeom>
          <a:noFill/>
        </p:spPr>
        <p:txBody>
          <a:bodyPr wrap="square" rtlCol="0">
            <a:spAutoFit/>
          </a:bodyPr>
          <a:lstStyle/>
          <a:p>
            <a:r>
              <a:rPr lang="es-419" sz="3600" b="1" dirty="0">
                <a:solidFill>
                  <a:schemeClr val="bg1"/>
                </a:solidFill>
                <a:latin typeface="Lovelo Black" pitchFamily="2" charset="77"/>
              </a:rPr>
              <a:t>Cargo </a:t>
            </a:r>
            <a:r>
              <a:rPr lang="es-419" sz="3600" b="1" dirty="0" err="1">
                <a:solidFill>
                  <a:schemeClr val="bg1"/>
                </a:solidFill>
                <a:latin typeface="Lovelo Black" pitchFamily="2" charset="77"/>
              </a:rPr>
              <a:t>N°</a:t>
            </a:r>
            <a:r>
              <a:rPr lang="es-419" sz="3600" b="1" dirty="0">
                <a:solidFill>
                  <a:schemeClr val="bg1"/>
                </a:solidFill>
                <a:latin typeface="Lovelo Black" pitchFamily="2" charset="77"/>
              </a:rPr>
              <a:t> 1 / Acción Nueva (</a:t>
            </a:r>
            <a:r>
              <a:rPr lang="es-419" sz="3600" b="1" dirty="0" err="1">
                <a:solidFill>
                  <a:schemeClr val="bg1"/>
                </a:solidFill>
                <a:latin typeface="Lovelo Black" pitchFamily="2" charset="77"/>
              </a:rPr>
              <a:t>N°</a:t>
            </a:r>
            <a:r>
              <a:rPr lang="es-419" sz="3600" b="1">
                <a:solidFill>
                  <a:schemeClr val="bg1"/>
                </a:solidFill>
                <a:latin typeface="Lovelo Black" pitchFamily="2" charset="77"/>
              </a:rPr>
              <a:t> 10) </a:t>
            </a:r>
            <a:endParaRPr lang="es-419" sz="3600" b="1" dirty="0">
              <a:solidFill>
                <a:schemeClr val="bg1"/>
              </a:solidFill>
              <a:latin typeface="Lovelo Black" pitchFamily="2" charset="77"/>
            </a:endParaRPr>
          </a:p>
        </p:txBody>
      </p:sp>
      <p:pic>
        <p:nvPicPr>
          <p:cNvPr id="3" name="Imagen 2">
            <a:extLst>
              <a:ext uri="{FF2B5EF4-FFF2-40B4-BE49-F238E27FC236}">
                <a16:creationId xmlns:a16="http://schemas.microsoft.com/office/drawing/2014/main" id="{F90BF862-3185-495D-B415-4B8C33C4D859}"/>
              </a:ext>
            </a:extLst>
          </p:cNvPr>
          <p:cNvPicPr>
            <a:picLocks noChangeAspect="1"/>
          </p:cNvPicPr>
          <p:nvPr/>
        </p:nvPicPr>
        <p:blipFill>
          <a:blip r:embed="rId3"/>
          <a:stretch>
            <a:fillRect/>
          </a:stretch>
        </p:blipFill>
        <p:spPr>
          <a:xfrm>
            <a:off x="1237067" y="1277272"/>
            <a:ext cx="9717866" cy="3139712"/>
          </a:xfrm>
          <a:prstGeom prst="rect">
            <a:avLst/>
          </a:prstGeom>
        </p:spPr>
      </p:pic>
      <p:sp>
        <p:nvSpPr>
          <p:cNvPr id="8" name="CuadroTexto 7">
            <a:extLst>
              <a:ext uri="{FF2B5EF4-FFF2-40B4-BE49-F238E27FC236}">
                <a16:creationId xmlns:a16="http://schemas.microsoft.com/office/drawing/2014/main" id="{171D6BE9-6CBF-418D-8A61-4F1793B2CFEC}"/>
              </a:ext>
            </a:extLst>
          </p:cNvPr>
          <p:cNvSpPr txBox="1"/>
          <p:nvPr/>
        </p:nvSpPr>
        <p:spPr>
          <a:xfrm>
            <a:off x="1368082" y="4416984"/>
            <a:ext cx="6196818" cy="2031325"/>
          </a:xfrm>
          <a:prstGeom prst="rect">
            <a:avLst/>
          </a:prstGeom>
          <a:noFill/>
        </p:spPr>
        <p:txBody>
          <a:bodyPr wrap="square">
            <a:spAutoFit/>
          </a:bodyPr>
          <a:lstStyle/>
          <a:p>
            <a:pPr algn="just"/>
            <a:r>
              <a:rPr lang="es-MX" dirty="0"/>
              <a:t>Hoy en día existe un único acceso de entrada y salida hacia sala de cambio y almacén. La idea es generar un circuito de tránsito zona limpia / zona sucia, construyendo una escala externa directa a la sala de cambio (zona limpia) y posteriormente pasar a una zona sucia que conduce al interior del almacén. Esto a fin de evitar que los trabajadores trasladen partículas de material hacia afuera del almacén</a:t>
            </a:r>
            <a:endParaRPr lang="es-CL" dirty="0"/>
          </a:p>
        </p:txBody>
      </p:sp>
    </p:spTree>
    <p:extLst>
      <p:ext uri="{BB962C8B-B14F-4D97-AF65-F5344CB8AC3E}">
        <p14:creationId xmlns:p14="http://schemas.microsoft.com/office/powerpoint/2010/main" val="1045817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2336A6F7-6EB7-4731-8F3F-0518B8239F4B}"/>
              </a:ext>
            </a:extLst>
          </p:cNvPr>
          <p:cNvSpPr txBox="1"/>
          <p:nvPr/>
        </p:nvSpPr>
        <p:spPr>
          <a:xfrm>
            <a:off x="321438" y="1290578"/>
            <a:ext cx="8907403" cy="400110"/>
          </a:xfrm>
          <a:prstGeom prst="rect">
            <a:avLst/>
          </a:prstGeom>
          <a:noFill/>
        </p:spPr>
        <p:txBody>
          <a:bodyPr wrap="square">
            <a:spAutoFit/>
          </a:bodyPr>
          <a:lstStyle/>
          <a:p>
            <a:r>
              <a:rPr lang="es-MX" sz="2000" b="1" dirty="0"/>
              <a:t>“Instalación de planchas metálicas en la pared exterior del almacén 8”</a:t>
            </a:r>
            <a:endParaRPr lang="es-CL" sz="2000" b="1" dirty="0"/>
          </a:p>
        </p:txBody>
      </p:sp>
      <p:sp>
        <p:nvSpPr>
          <p:cNvPr id="10" name="CuadroTexto 9">
            <a:extLst>
              <a:ext uri="{FF2B5EF4-FFF2-40B4-BE49-F238E27FC236}">
                <a16:creationId xmlns:a16="http://schemas.microsoft.com/office/drawing/2014/main" id="{740384BC-B156-48C4-9E06-A3ED74938B4F}"/>
              </a:ext>
            </a:extLst>
          </p:cNvPr>
          <p:cNvSpPr txBox="1"/>
          <p:nvPr/>
        </p:nvSpPr>
        <p:spPr>
          <a:xfrm>
            <a:off x="321438" y="230188"/>
            <a:ext cx="4985853"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N°3</a:t>
            </a:r>
          </a:p>
        </p:txBody>
      </p:sp>
      <p:pic>
        <p:nvPicPr>
          <p:cNvPr id="8" name="Imagen 7">
            <a:extLst>
              <a:ext uri="{FF2B5EF4-FFF2-40B4-BE49-F238E27FC236}">
                <a16:creationId xmlns:a16="http://schemas.microsoft.com/office/drawing/2014/main" id="{FD770D3F-F3FD-45C9-BB7D-6AEBB9801F4A}"/>
              </a:ext>
            </a:extLst>
          </p:cNvPr>
          <p:cNvPicPr>
            <a:picLocks noChangeAspect="1"/>
          </p:cNvPicPr>
          <p:nvPr/>
        </p:nvPicPr>
        <p:blipFill>
          <a:blip r:embed="rId3"/>
          <a:stretch>
            <a:fillRect/>
          </a:stretch>
        </p:blipFill>
        <p:spPr>
          <a:xfrm>
            <a:off x="321438" y="2556510"/>
            <a:ext cx="6000962" cy="2599629"/>
          </a:xfrm>
          <a:prstGeom prst="rect">
            <a:avLst/>
          </a:prstGeom>
        </p:spPr>
      </p:pic>
      <p:pic>
        <p:nvPicPr>
          <p:cNvPr id="15" name="Imagen 14">
            <a:extLst>
              <a:ext uri="{FF2B5EF4-FFF2-40B4-BE49-F238E27FC236}">
                <a16:creationId xmlns:a16="http://schemas.microsoft.com/office/drawing/2014/main" id="{B4F9325F-B607-4F57-B721-A64F642B9A77}"/>
              </a:ext>
            </a:extLst>
          </p:cNvPr>
          <p:cNvPicPr>
            <a:picLocks noChangeAspect="1"/>
          </p:cNvPicPr>
          <p:nvPr/>
        </p:nvPicPr>
        <p:blipFill>
          <a:blip r:embed="rId4"/>
          <a:stretch>
            <a:fillRect/>
          </a:stretch>
        </p:blipFill>
        <p:spPr>
          <a:xfrm>
            <a:off x="6499447" y="3625227"/>
            <a:ext cx="5458788" cy="2525434"/>
          </a:xfrm>
          <a:prstGeom prst="rect">
            <a:avLst/>
          </a:prstGeom>
        </p:spPr>
      </p:pic>
      <p:sp>
        <p:nvSpPr>
          <p:cNvPr id="17" name="CuadroTexto 16">
            <a:extLst>
              <a:ext uri="{FF2B5EF4-FFF2-40B4-BE49-F238E27FC236}">
                <a16:creationId xmlns:a16="http://schemas.microsoft.com/office/drawing/2014/main" id="{CA2FE678-4E19-4DD6-A576-FE934C8191BB}"/>
              </a:ext>
            </a:extLst>
          </p:cNvPr>
          <p:cNvSpPr txBox="1"/>
          <p:nvPr/>
        </p:nvSpPr>
        <p:spPr>
          <a:xfrm>
            <a:off x="321438" y="1701861"/>
            <a:ext cx="10634221" cy="646331"/>
          </a:xfrm>
          <a:prstGeom prst="rect">
            <a:avLst/>
          </a:prstGeom>
          <a:noFill/>
        </p:spPr>
        <p:txBody>
          <a:bodyPr wrap="square">
            <a:spAutoFit/>
          </a:bodyPr>
          <a:lstStyle/>
          <a:p>
            <a:r>
              <a:rPr lang="es-MX" dirty="0"/>
              <a:t>c) Indicador de cumplimiento: deberá señalar la superficie total cubierta conforme a lo indicado en la Forma de Implementación.</a:t>
            </a:r>
          </a:p>
        </p:txBody>
      </p:sp>
    </p:spTree>
    <p:extLst>
      <p:ext uri="{BB962C8B-B14F-4D97-AF65-F5344CB8AC3E}">
        <p14:creationId xmlns:p14="http://schemas.microsoft.com/office/powerpoint/2010/main" val="3670791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2"/>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2336A6F7-6EB7-4731-8F3F-0518B8239F4B}"/>
              </a:ext>
            </a:extLst>
          </p:cNvPr>
          <p:cNvSpPr txBox="1"/>
          <p:nvPr/>
        </p:nvSpPr>
        <p:spPr>
          <a:xfrm>
            <a:off x="161183" y="1203808"/>
            <a:ext cx="8907403" cy="400110"/>
          </a:xfrm>
          <a:prstGeom prst="rect">
            <a:avLst/>
          </a:prstGeom>
          <a:noFill/>
        </p:spPr>
        <p:txBody>
          <a:bodyPr wrap="square">
            <a:spAutoFit/>
          </a:bodyPr>
          <a:lstStyle/>
          <a:p>
            <a:r>
              <a:rPr lang="es-MX" sz="2000" b="1" dirty="0"/>
              <a:t>“Instalación de planchas metálicas en la pared exterior del almacén 8”</a:t>
            </a:r>
            <a:endParaRPr lang="es-CL" sz="2000" b="1" dirty="0"/>
          </a:p>
        </p:txBody>
      </p:sp>
      <p:sp>
        <p:nvSpPr>
          <p:cNvPr id="10" name="CuadroTexto 9">
            <a:extLst>
              <a:ext uri="{FF2B5EF4-FFF2-40B4-BE49-F238E27FC236}">
                <a16:creationId xmlns:a16="http://schemas.microsoft.com/office/drawing/2014/main" id="{740384BC-B156-48C4-9E06-A3ED74938B4F}"/>
              </a:ext>
            </a:extLst>
          </p:cNvPr>
          <p:cNvSpPr txBox="1"/>
          <p:nvPr/>
        </p:nvSpPr>
        <p:spPr>
          <a:xfrm>
            <a:off x="321438" y="230188"/>
            <a:ext cx="4985853"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N°3</a:t>
            </a:r>
          </a:p>
        </p:txBody>
      </p:sp>
      <p:sp>
        <p:nvSpPr>
          <p:cNvPr id="12" name="CuadroTexto 11">
            <a:extLst>
              <a:ext uri="{FF2B5EF4-FFF2-40B4-BE49-F238E27FC236}">
                <a16:creationId xmlns:a16="http://schemas.microsoft.com/office/drawing/2014/main" id="{3593D978-8DC7-4D43-B665-D895850048B4}"/>
              </a:ext>
            </a:extLst>
          </p:cNvPr>
          <p:cNvSpPr txBox="1"/>
          <p:nvPr/>
        </p:nvSpPr>
        <p:spPr>
          <a:xfrm>
            <a:off x="321438" y="1701861"/>
            <a:ext cx="10634221" cy="369332"/>
          </a:xfrm>
          <a:prstGeom prst="rect">
            <a:avLst/>
          </a:prstGeom>
          <a:noFill/>
        </p:spPr>
        <p:txBody>
          <a:bodyPr wrap="square">
            <a:spAutoFit/>
          </a:bodyPr>
          <a:lstStyle/>
          <a:p>
            <a:r>
              <a:rPr lang="es-MX" dirty="0"/>
              <a:t>Propuesta para reemplazo zona Posterior.</a:t>
            </a:r>
          </a:p>
        </p:txBody>
      </p:sp>
      <p:pic>
        <p:nvPicPr>
          <p:cNvPr id="5" name="Imagen 4">
            <a:extLst>
              <a:ext uri="{FF2B5EF4-FFF2-40B4-BE49-F238E27FC236}">
                <a16:creationId xmlns:a16="http://schemas.microsoft.com/office/drawing/2014/main" id="{90D6C034-AE85-4B65-9318-169FE9752E15}"/>
              </a:ext>
            </a:extLst>
          </p:cNvPr>
          <p:cNvPicPr>
            <a:picLocks noChangeAspect="1"/>
          </p:cNvPicPr>
          <p:nvPr/>
        </p:nvPicPr>
        <p:blipFill>
          <a:blip r:embed="rId3"/>
          <a:stretch>
            <a:fillRect/>
          </a:stretch>
        </p:blipFill>
        <p:spPr>
          <a:xfrm>
            <a:off x="964303" y="2328422"/>
            <a:ext cx="9957866" cy="3487916"/>
          </a:xfrm>
          <a:prstGeom prst="rect">
            <a:avLst/>
          </a:prstGeom>
        </p:spPr>
      </p:pic>
    </p:spTree>
    <p:extLst>
      <p:ext uri="{BB962C8B-B14F-4D97-AF65-F5344CB8AC3E}">
        <p14:creationId xmlns:p14="http://schemas.microsoft.com/office/powerpoint/2010/main" val="2445015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680042-D1D3-5648-A7ED-23650054561F}"/>
              </a:ext>
            </a:extLst>
          </p:cNvPr>
          <p:cNvSpPr>
            <a:spLocks noGrp="1"/>
          </p:cNvSpPr>
          <p:nvPr>
            <p:ph type="title"/>
          </p:nvPr>
        </p:nvSpPr>
        <p:spPr/>
        <p:txBody>
          <a:bodyPr/>
          <a:lstStyle/>
          <a:p>
            <a:endParaRPr lang="es-419"/>
          </a:p>
        </p:txBody>
      </p:sp>
      <p:graphicFrame>
        <p:nvGraphicFramePr>
          <p:cNvPr id="6" name="Tabla 6">
            <a:extLst>
              <a:ext uri="{FF2B5EF4-FFF2-40B4-BE49-F238E27FC236}">
                <a16:creationId xmlns:a16="http://schemas.microsoft.com/office/drawing/2014/main" id="{0E86AF83-A661-4C9C-97DC-7AE3143FD351}"/>
              </a:ext>
            </a:extLst>
          </p:cNvPr>
          <p:cNvGraphicFramePr>
            <a:graphicFrameLocks noGrp="1"/>
          </p:cNvGraphicFramePr>
          <p:nvPr>
            <p:ph idx="1"/>
          </p:nvPr>
        </p:nvGraphicFramePr>
        <p:xfrm>
          <a:off x="838200" y="1825625"/>
          <a:ext cx="10515600" cy="741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3718177324"/>
                    </a:ext>
                  </a:extLst>
                </a:gridCol>
                <a:gridCol w="5257800">
                  <a:extLst>
                    <a:ext uri="{9D8B030D-6E8A-4147-A177-3AD203B41FA5}">
                      <a16:colId xmlns:a16="http://schemas.microsoft.com/office/drawing/2014/main" val="3374297431"/>
                    </a:ext>
                  </a:extLst>
                </a:gridCol>
              </a:tblGrid>
              <a:tr h="370840">
                <a:tc>
                  <a:txBody>
                    <a:bodyPr/>
                    <a:lstStyle/>
                    <a:p>
                      <a:endParaRPr lang="es-CL"/>
                    </a:p>
                  </a:txBody>
                  <a:tcPr/>
                </a:tc>
                <a:tc>
                  <a:txBody>
                    <a:bodyPr/>
                    <a:lstStyle/>
                    <a:p>
                      <a:endParaRPr lang="es-CL"/>
                    </a:p>
                  </a:txBody>
                  <a:tcPr/>
                </a:tc>
                <a:extLst>
                  <a:ext uri="{0D108BD9-81ED-4DB2-BD59-A6C34878D82A}">
                    <a16:rowId xmlns:a16="http://schemas.microsoft.com/office/drawing/2014/main" val="583961878"/>
                  </a:ext>
                </a:extLst>
              </a:tr>
              <a:tr h="370840">
                <a:tc>
                  <a:txBody>
                    <a:bodyPr/>
                    <a:lstStyle/>
                    <a:p>
                      <a:endParaRPr lang="es-CL"/>
                    </a:p>
                  </a:txBody>
                  <a:tcPr/>
                </a:tc>
                <a:tc>
                  <a:txBody>
                    <a:bodyPr/>
                    <a:lstStyle/>
                    <a:p>
                      <a:endParaRPr lang="es-CL" dirty="0"/>
                    </a:p>
                  </a:txBody>
                  <a:tcPr/>
                </a:tc>
                <a:extLst>
                  <a:ext uri="{0D108BD9-81ED-4DB2-BD59-A6C34878D82A}">
                    <a16:rowId xmlns:a16="http://schemas.microsoft.com/office/drawing/2014/main" val="14116292"/>
                  </a:ext>
                </a:extLst>
              </a:tr>
            </a:tbl>
          </a:graphicData>
        </a:graphic>
      </p:graphicFrame>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2336A6F7-6EB7-4731-8F3F-0518B8239F4B}"/>
              </a:ext>
            </a:extLst>
          </p:cNvPr>
          <p:cNvSpPr txBox="1"/>
          <p:nvPr/>
        </p:nvSpPr>
        <p:spPr>
          <a:xfrm>
            <a:off x="161183" y="1203808"/>
            <a:ext cx="5796557" cy="707886"/>
          </a:xfrm>
          <a:prstGeom prst="rect">
            <a:avLst/>
          </a:prstGeom>
          <a:noFill/>
        </p:spPr>
        <p:txBody>
          <a:bodyPr wrap="square">
            <a:spAutoFit/>
          </a:bodyPr>
          <a:lstStyle/>
          <a:p>
            <a:r>
              <a:rPr lang="es-MX" sz="2000" b="1" dirty="0"/>
              <a:t>“Instalación de planchas metálicas en la pared exterior del almacén 8”</a:t>
            </a:r>
            <a:endParaRPr lang="es-CL" sz="2000" b="1" dirty="0"/>
          </a:p>
        </p:txBody>
      </p:sp>
      <p:sp>
        <p:nvSpPr>
          <p:cNvPr id="10" name="CuadroTexto 9">
            <a:extLst>
              <a:ext uri="{FF2B5EF4-FFF2-40B4-BE49-F238E27FC236}">
                <a16:creationId xmlns:a16="http://schemas.microsoft.com/office/drawing/2014/main" id="{740384BC-B156-48C4-9E06-A3ED74938B4F}"/>
              </a:ext>
            </a:extLst>
          </p:cNvPr>
          <p:cNvSpPr txBox="1"/>
          <p:nvPr/>
        </p:nvSpPr>
        <p:spPr>
          <a:xfrm>
            <a:off x="321438" y="230188"/>
            <a:ext cx="4985853"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N°3</a:t>
            </a:r>
          </a:p>
        </p:txBody>
      </p:sp>
      <p:sp>
        <p:nvSpPr>
          <p:cNvPr id="12" name="CuadroTexto 11">
            <a:extLst>
              <a:ext uri="{FF2B5EF4-FFF2-40B4-BE49-F238E27FC236}">
                <a16:creationId xmlns:a16="http://schemas.microsoft.com/office/drawing/2014/main" id="{3593D978-8DC7-4D43-B665-D895850048B4}"/>
              </a:ext>
            </a:extLst>
          </p:cNvPr>
          <p:cNvSpPr txBox="1"/>
          <p:nvPr/>
        </p:nvSpPr>
        <p:spPr>
          <a:xfrm>
            <a:off x="66915" y="2382639"/>
            <a:ext cx="2977944" cy="646331"/>
          </a:xfrm>
          <a:prstGeom prst="rect">
            <a:avLst/>
          </a:prstGeom>
          <a:noFill/>
        </p:spPr>
        <p:txBody>
          <a:bodyPr wrap="square">
            <a:spAutoFit/>
          </a:bodyPr>
          <a:lstStyle/>
          <a:p>
            <a:r>
              <a:rPr lang="es-MX" dirty="0"/>
              <a:t>- Propuesta para reemplazo zona Posterior.</a:t>
            </a:r>
          </a:p>
        </p:txBody>
      </p:sp>
      <p:graphicFrame>
        <p:nvGraphicFramePr>
          <p:cNvPr id="3" name="Objeto 2">
            <a:extLst>
              <a:ext uri="{FF2B5EF4-FFF2-40B4-BE49-F238E27FC236}">
                <a16:creationId xmlns:a16="http://schemas.microsoft.com/office/drawing/2014/main" id="{5D1BF8C3-2D4B-4913-BC9F-312AC88BDEB7}"/>
              </a:ext>
            </a:extLst>
          </p:cNvPr>
          <p:cNvGraphicFramePr>
            <a:graphicFrameLocks noChangeAspect="1"/>
          </p:cNvGraphicFramePr>
          <p:nvPr>
            <p:extLst>
              <p:ext uri="{D42A27DB-BD31-4B8C-83A1-F6EECF244321}">
                <p14:modId xmlns:p14="http://schemas.microsoft.com/office/powerpoint/2010/main" val="2456687560"/>
              </p:ext>
            </p:extLst>
          </p:nvPr>
        </p:nvGraphicFramePr>
        <p:xfrm>
          <a:off x="4035176" y="1260748"/>
          <a:ext cx="7835386" cy="5245517"/>
        </p:xfrm>
        <a:graphic>
          <a:graphicData uri="http://schemas.openxmlformats.org/presentationml/2006/ole">
            <mc:AlternateContent xmlns:mc="http://schemas.openxmlformats.org/markup-compatibility/2006">
              <mc:Choice xmlns:v="urn:schemas-microsoft-com:vml" Requires="v">
                <p:oleObj spid="_x0000_s20509" name="Worksheet" r:id="rId4" imgW="7147631" imgH="5753084" progId="Excel.Sheet.12">
                  <p:embed/>
                </p:oleObj>
              </mc:Choice>
              <mc:Fallback>
                <p:oleObj name="Worksheet" r:id="rId4" imgW="7147631" imgH="5753084" progId="Excel.Sheet.12">
                  <p:embed/>
                  <p:pic>
                    <p:nvPicPr>
                      <p:cNvPr id="0" name=""/>
                      <p:cNvPicPr/>
                      <p:nvPr/>
                    </p:nvPicPr>
                    <p:blipFill>
                      <a:blip r:embed="rId5"/>
                      <a:stretch>
                        <a:fillRect/>
                      </a:stretch>
                    </p:blipFill>
                    <p:spPr>
                      <a:xfrm>
                        <a:off x="4035176" y="1260748"/>
                        <a:ext cx="7835386" cy="5245517"/>
                      </a:xfrm>
                      <a:prstGeom prst="rect">
                        <a:avLst/>
                      </a:prstGeom>
                    </p:spPr>
                  </p:pic>
                </p:oleObj>
              </mc:Fallback>
            </mc:AlternateContent>
          </a:graphicData>
        </a:graphic>
      </p:graphicFrame>
    </p:spTree>
    <p:extLst>
      <p:ext uri="{BB962C8B-B14F-4D97-AF65-F5344CB8AC3E}">
        <p14:creationId xmlns:p14="http://schemas.microsoft.com/office/powerpoint/2010/main" val="2650318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2A650-0881-A446-A329-4D6374FF3ED5}"/>
              </a:ext>
            </a:extLst>
          </p:cNvPr>
          <p:cNvSpPr>
            <a:spLocks noGrp="1"/>
          </p:cNvSpPr>
          <p:nvPr>
            <p:ph type="title"/>
          </p:nvPr>
        </p:nvSpPr>
        <p:spPr/>
        <p:txBody>
          <a:bodyPr/>
          <a:lstStyle/>
          <a:p>
            <a:endParaRPr lang="es-419" dirty="0"/>
          </a:p>
        </p:txBody>
      </p:sp>
      <p:sp>
        <p:nvSpPr>
          <p:cNvPr id="3" name="Marcador de contenido 2">
            <a:extLst>
              <a:ext uri="{FF2B5EF4-FFF2-40B4-BE49-F238E27FC236}">
                <a16:creationId xmlns:a16="http://schemas.microsoft.com/office/drawing/2014/main" id="{91725A64-0611-F149-8D72-78F33DB44DFC}"/>
              </a:ext>
            </a:extLst>
          </p:cNvPr>
          <p:cNvSpPr>
            <a:spLocks noGrp="1"/>
          </p:cNvSpPr>
          <p:nvPr>
            <p:ph idx="1"/>
          </p:nvPr>
        </p:nvSpPr>
        <p:spPr/>
        <p:txBody>
          <a:bodyPr/>
          <a:lstStyle/>
          <a:p>
            <a:endParaRPr lang="es-419"/>
          </a:p>
        </p:txBody>
      </p:sp>
      <p:pic>
        <p:nvPicPr>
          <p:cNvPr id="4" name="Imagen 3">
            <a:extLst>
              <a:ext uri="{FF2B5EF4-FFF2-40B4-BE49-F238E27FC236}">
                <a16:creationId xmlns:a16="http://schemas.microsoft.com/office/drawing/2014/main" id="{CA8678D8-83D8-E448-BBB3-2FE705382F7A}"/>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59D771BA-E674-0448-92DD-2F21BDC4B283}"/>
              </a:ext>
            </a:extLst>
          </p:cNvPr>
          <p:cNvSpPr txBox="1"/>
          <p:nvPr/>
        </p:nvSpPr>
        <p:spPr>
          <a:xfrm>
            <a:off x="161182" y="149367"/>
            <a:ext cx="4693622" cy="1200329"/>
          </a:xfrm>
          <a:prstGeom prst="rect">
            <a:avLst/>
          </a:prstGeom>
          <a:noFill/>
        </p:spPr>
        <p:txBody>
          <a:bodyPr wrap="square" rtlCol="0">
            <a:spAutoFit/>
          </a:bodyPr>
          <a:lstStyle/>
          <a:p>
            <a:r>
              <a:rPr lang="es-419" sz="3600" b="1" dirty="0">
                <a:solidFill>
                  <a:schemeClr val="bg1"/>
                </a:solidFill>
                <a:latin typeface="Lovelo Black" pitchFamily="2" charset="77"/>
              </a:rPr>
              <a:t>Cargo N° 1 / Acción  4  4</a:t>
            </a:r>
          </a:p>
        </p:txBody>
      </p:sp>
      <p:sp>
        <p:nvSpPr>
          <p:cNvPr id="9" name="CuadroTexto 8">
            <a:extLst>
              <a:ext uri="{FF2B5EF4-FFF2-40B4-BE49-F238E27FC236}">
                <a16:creationId xmlns:a16="http://schemas.microsoft.com/office/drawing/2014/main" id="{7F56C1FD-EEA2-47DA-9448-B1E5B6444445}"/>
              </a:ext>
            </a:extLst>
          </p:cNvPr>
          <p:cNvSpPr txBox="1"/>
          <p:nvPr/>
        </p:nvSpPr>
        <p:spPr>
          <a:xfrm>
            <a:off x="435991" y="1026530"/>
            <a:ext cx="11394648"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“Instalación de sistema de encapsulamiento de contenedor para realizar faena de consolidado de sacas”</a:t>
            </a:r>
            <a:endParaRPr lang="es-CL" sz="2000" b="1" dirty="0"/>
          </a:p>
        </p:txBody>
      </p:sp>
      <p:sp>
        <p:nvSpPr>
          <p:cNvPr id="10" name="CuadroTexto 9">
            <a:extLst>
              <a:ext uri="{FF2B5EF4-FFF2-40B4-BE49-F238E27FC236}">
                <a16:creationId xmlns:a16="http://schemas.microsoft.com/office/drawing/2014/main" id="{AE0851DF-126D-4F38-9D6A-7740D6C9D304}"/>
              </a:ext>
            </a:extLst>
          </p:cNvPr>
          <p:cNvSpPr txBox="1"/>
          <p:nvPr/>
        </p:nvSpPr>
        <p:spPr>
          <a:xfrm>
            <a:off x="688157" y="1506209"/>
            <a:ext cx="10084322" cy="923330"/>
          </a:xfrm>
          <a:prstGeom prst="rect">
            <a:avLst/>
          </a:prstGeom>
          <a:noFill/>
        </p:spPr>
        <p:txBody>
          <a:bodyPr wrap="square">
            <a:spAutoFit/>
          </a:bodyPr>
          <a:lstStyle/>
          <a:p>
            <a:pPr algn="just"/>
            <a:r>
              <a:rPr lang="es-MX" dirty="0"/>
              <a:t>a) Forma de implementación: se debe detallar las especificaciones técnicas que va a tener el sistema de encapsulamiento, sus dimensiones y en qué sector se va a instalar. Asimismo, se debe explicar la manera en la que permitirá evitar fugas de material al exterior del Almacén N° 8. </a:t>
            </a:r>
          </a:p>
        </p:txBody>
      </p:sp>
      <p:sp>
        <p:nvSpPr>
          <p:cNvPr id="5" name="CuadroTexto 4">
            <a:extLst>
              <a:ext uri="{FF2B5EF4-FFF2-40B4-BE49-F238E27FC236}">
                <a16:creationId xmlns:a16="http://schemas.microsoft.com/office/drawing/2014/main" id="{42C34489-56A4-4A61-A10B-164DDFF6BFA9}"/>
              </a:ext>
            </a:extLst>
          </p:cNvPr>
          <p:cNvSpPr txBox="1"/>
          <p:nvPr/>
        </p:nvSpPr>
        <p:spPr>
          <a:xfrm>
            <a:off x="703279" y="2546643"/>
            <a:ext cx="10604057" cy="646331"/>
          </a:xfrm>
          <a:prstGeom prst="rect">
            <a:avLst/>
          </a:prstGeom>
          <a:noFill/>
        </p:spPr>
        <p:txBody>
          <a:bodyPr wrap="none" rtlCol="0">
            <a:spAutoFit/>
          </a:bodyPr>
          <a:lstStyle/>
          <a:p>
            <a:pPr algn="just"/>
            <a:r>
              <a:rPr lang="es-CL" dirty="0"/>
              <a:t>El proyecto contempla una etapa de Ingeniería donde se abordara el diseño y especificaciones técnicas de éste.</a:t>
            </a:r>
          </a:p>
          <a:p>
            <a:pPr algn="just"/>
            <a:r>
              <a:rPr lang="es-CL" dirty="0"/>
              <a:t>En la imagen adjunta se señala la idea del sistema, donde iría instalado y la finalidad que busca.</a:t>
            </a:r>
          </a:p>
        </p:txBody>
      </p:sp>
      <p:pic>
        <p:nvPicPr>
          <p:cNvPr id="7" name="Imagen 6">
            <a:extLst>
              <a:ext uri="{FF2B5EF4-FFF2-40B4-BE49-F238E27FC236}">
                <a16:creationId xmlns:a16="http://schemas.microsoft.com/office/drawing/2014/main" id="{F41ACD1B-2650-4E05-91BD-433F4C115E09}"/>
              </a:ext>
            </a:extLst>
          </p:cNvPr>
          <p:cNvPicPr>
            <a:picLocks noChangeAspect="1"/>
          </p:cNvPicPr>
          <p:nvPr/>
        </p:nvPicPr>
        <p:blipFill>
          <a:blip r:embed="rId3"/>
          <a:stretch>
            <a:fillRect/>
          </a:stretch>
        </p:blipFill>
        <p:spPr>
          <a:xfrm>
            <a:off x="838200" y="3173789"/>
            <a:ext cx="5922606" cy="1590261"/>
          </a:xfrm>
          <a:prstGeom prst="rect">
            <a:avLst/>
          </a:prstGeom>
        </p:spPr>
      </p:pic>
      <p:pic>
        <p:nvPicPr>
          <p:cNvPr id="8" name="Imagen 7">
            <a:extLst>
              <a:ext uri="{FF2B5EF4-FFF2-40B4-BE49-F238E27FC236}">
                <a16:creationId xmlns:a16="http://schemas.microsoft.com/office/drawing/2014/main" id="{3540FB21-ECD2-4CE8-AE85-92C06184F72C}"/>
              </a:ext>
            </a:extLst>
          </p:cNvPr>
          <p:cNvPicPr>
            <a:picLocks noChangeAspect="1"/>
          </p:cNvPicPr>
          <p:nvPr/>
        </p:nvPicPr>
        <p:blipFill>
          <a:blip r:embed="rId4"/>
          <a:stretch>
            <a:fillRect/>
          </a:stretch>
        </p:blipFill>
        <p:spPr>
          <a:xfrm>
            <a:off x="7295272" y="3450756"/>
            <a:ext cx="4712138" cy="2982484"/>
          </a:xfrm>
          <a:prstGeom prst="rect">
            <a:avLst/>
          </a:prstGeom>
        </p:spPr>
      </p:pic>
      <p:sp>
        <p:nvSpPr>
          <p:cNvPr id="12" name="CuadroTexto 11">
            <a:extLst>
              <a:ext uri="{FF2B5EF4-FFF2-40B4-BE49-F238E27FC236}">
                <a16:creationId xmlns:a16="http://schemas.microsoft.com/office/drawing/2014/main" id="{D288B388-C6CE-4754-BC39-86CF81384774}"/>
              </a:ext>
            </a:extLst>
          </p:cNvPr>
          <p:cNvSpPr txBox="1"/>
          <p:nvPr/>
        </p:nvSpPr>
        <p:spPr>
          <a:xfrm>
            <a:off x="223547" y="4791917"/>
            <a:ext cx="6821121" cy="1815882"/>
          </a:xfrm>
          <a:prstGeom prst="rect">
            <a:avLst/>
          </a:prstGeom>
          <a:noFill/>
        </p:spPr>
        <p:txBody>
          <a:bodyPr wrap="square">
            <a:spAutoFit/>
          </a:bodyPr>
          <a:lstStyle/>
          <a:p>
            <a:pPr marL="285750" indent="-285750" algn="just">
              <a:buFont typeface="Arial" panose="020B0604020202020204" pitchFamily="34" charset="0"/>
              <a:buChar char="•"/>
            </a:pPr>
            <a:r>
              <a:rPr lang="es-MX" sz="1400" dirty="0"/>
              <a:t>La idea, es tener una manga retráctil que salga del interior del almacén y que llegue hasta el contenedor a consolidar, con el fin de cubrir por completo el sector de tránsito de la grúa horquilla con las sacas de mineral.</a:t>
            </a:r>
          </a:p>
          <a:p>
            <a:pPr marL="285750" indent="-285750" algn="just">
              <a:buFont typeface="Arial" panose="020B0604020202020204" pitchFamily="34" charset="0"/>
              <a:buChar char="•"/>
            </a:pPr>
            <a:r>
              <a:rPr lang="es-MX" sz="1400" dirty="0"/>
              <a:t>En la actualidad, las puertas del contenedor hacen sello con los portones del almacén, pero la zona superior queda en contacto con el exterior.</a:t>
            </a:r>
          </a:p>
          <a:p>
            <a:pPr marL="285750" indent="-285750" algn="just">
              <a:buFont typeface="Arial" panose="020B0604020202020204" pitchFamily="34" charset="0"/>
              <a:buChar char="•"/>
            </a:pPr>
            <a:r>
              <a:rPr lang="es-MX" sz="1400" dirty="0"/>
              <a:t>Esta manga es una de las posibilidades y estará sujeta al estudio de ingeniería.</a:t>
            </a:r>
          </a:p>
          <a:p>
            <a:pPr marL="285750" indent="-285750" algn="just">
              <a:buFont typeface="Arial" panose="020B0604020202020204" pitchFamily="34" charset="0"/>
              <a:buChar char="•"/>
            </a:pPr>
            <a:r>
              <a:rPr lang="es-MX" sz="1400" dirty="0"/>
              <a:t>El sistema por el cual se opte debe cumplir con la cobertura del espacio que esta entre el contenedor y el portón.</a:t>
            </a:r>
          </a:p>
        </p:txBody>
      </p:sp>
    </p:spTree>
    <p:extLst>
      <p:ext uri="{BB962C8B-B14F-4D97-AF65-F5344CB8AC3E}">
        <p14:creationId xmlns:p14="http://schemas.microsoft.com/office/powerpoint/2010/main" val="2923677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2A650-0881-A446-A329-4D6374FF3ED5}"/>
              </a:ext>
            </a:extLst>
          </p:cNvPr>
          <p:cNvSpPr>
            <a:spLocks noGrp="1"/>
          </p:cNvSpPr>
          <p:nvPr>
            <p:ph type="title"/>
          </p:nvPr>
        </p:nvSpPr>
        <p:spPr/>
        <p:txBody>
          <a:bodyPr/>
          <a:lstStyle/>
          <a:p>
            <a:endParaRPr lang="es-419" dirty="0"/>
          </a:p>
        </p:txBody>
      </p:sp>
      <p:sp>
        <p:nvSpPr>
          <p:cNvPr id="3" name="Marcador de contenido 2">
            <a:extLst>
              <a:ext uri="{FF2B5EF4-FFF2-40B4-BE49-F238E27FC236}">
                <a16:creationId xmlns:a16="http://schemas.microsoft.com/office/drawing/2014/main" id="{91725A64-0611-F149-8D72-78F33DB44DFC}"/>
              </a:ext>
            </a:extLst>
          </p:cNvPr>
          <p:cNvSpPr>
            <a:spLocks noGrp="1"/>
          </p:cNvSpPr>
          <p:nvPr>
            <p:ph idx="1"/>
          </p:nvPr>
        </p:nvSpPr>
        <p:spPr/>
        <p:txBody>
          <a:bodyPr/>
          <a:lstStyle/>
          <a:p>
            <a:endParaRPr lang="es-419"/>
          </a:p>
        </p:txBody>
      </p:sp>
      <p:pic>
        <p:nvPicPr>
          <p:cNvPr id="4" name="Imagen 3">
            <a:extLst>
              <a:ext uri="{FF2B5EF4-FFF2-40B4-BE49-F238E27FC236}">
                <a16:creationId xmlns:a16="http://schemas.microsoft.com/office/drawing/2014/main" id="{CA8678D8-83D8-E448-BBB3-2FE705382F7A}"/>
              </a:ext>
            </a:extLst>
          </p:cNvPr>
          <p:cNvPicPr>
            <a:picLocks noChangeAspect="1"/>
          </p:cNvPicPr>
          <p:nvPr/>
        </p:nvPicPr>
        <p:blipFill>
          <a:blip r:embed="rId3"/>
          <a:stretch>
            <a:fillRect/>
          </a:stretch>
        </p:blipFill>
        <p:spPr>
          <a:xfrm>
            <a:off x="0" y="0"/>
            <a:ext cx="12192000" cy="6858000"/>
          </a:xfrm>
          <a:prstGeom prst="rect">
            <a:avLst/>
          </a:prstGeom>
        </p:spPr>
      </p:pic>
      <p:sp>
        <p:nvSpPr>
          <p:cNvPr id="12" name="CuadroTexto 11">
            <a:extLst>
              <a:ext uri="{FF2B5EF4-FFF2-40B4-BE49-F238E27FC236}">
                <a16:creationId xmlns:a16="http://schemas.microsoft.com/office/drawing/2014/main" id="{1AB5F770-7125-4725-AE84-CDBF2B9F0EEB}"/>
              </a:ext>
            </a:extLst>
          </p:cNvPr>
          <p:cNvSpPr txBox="1"/>
          <p:nvPr/>
        </p:nvSpPr>
        <p:spPr>
          <a:xfrm>
            <a:off x="268327" y="1166318"/>
            <a:ext cx="2324044" cy="1477328"/>
          </a:xfrm>
          <a:prstGeom prst="rect">
            <a:avLst/>
          </a:prstGeom>
          <a:noFill/>
        </p:spPr>
        <p:txBody>
          <a:bodyPr wrap="square">
            <a:spAutoFit/>
          </a:bodyPr>
          <a:lstStyle/>
          <a:p>
            <a:pPr algn="just"/>
            <a:r>
              <a:rPr lang="es-MX" dirty="0"/>
              <a:t>b) Plazo de ejecución: se solicita acompañar carta Gantt que permita justificar el plazo de 150 días.</a:t>
            </a:r>
            <a:endParaRPr lang="es-CL" dirty="0"/>
          </a:p>
        </p:txBody>
      </p:sp>
      <p:sp>
        <p:nvSpPr>
          <p:cNvPr id="13" name="CuadroTexto 12">
            <a:extLst>
              <a:ext uri="{FF2B5EF4-FFF2-40B4-BE49-F238E27FC236}">
                <a16:creationId xmlns:a16="http://schemas.microsoft.com/office/drawing/2014/main" id="{DCA6D287-6C36-4781-8319-023FE6DBE4CE}"/>
              </a:ext>
            </a:extLst>
          </p:cNvPr>
          <p:cNvSpPr txBox="1"/>
          <p:nvPr/>
        </p:nvSpPr>
        <p:spPr>
          <a:xfrm>
            <a:off x="161182" y="149367"/>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4  </a:t>
            </a:r>
          </a:p>
        </p:txBody>
      </p:sp>
      <p:graphicFrame>
        <p:nvGraphicFramePr>
          <p:cNvPr id="5" name="Objeto 4">
            <a:extLst>
              <a:ext uri="{FF2B5EF4-FFF2-40B4-BE49-F238E27FC236}">
                <a16:creationId xmlns:a16="http://schemas.microsoft.com/office/drawing/2014/main" id="{399525AC-A640-422B-8D63-AED330593735}"/>
              </a:ext>
            </a:extLst>
          </p:cNvPr>
          <p:cNvGraphicFramePr>
            <a:graphicFrameLocks noChangeAspect="1"/>
          </p:cNvGraphicFramePr>
          <p:nvPr>
            <p:extLst>
              <p:ext uri="{D42A27DB-BD31-4B8C-83A1-F6EECF244321}">
                <p14:modId xmlns:p14="http://schemas.microsoft.com/office/powerpoint/2010/main" val="64818951"/>
              </p:ext>
            </p:extLst>
          </p:nvPr>
        </p:nvGraphicFramePr>
        <p:xfrm>
          <a:off x="3430571" y="898290"/>
          <a:ext cx="8070080" cy="5594585"/>
        </p:xfrm>
        <a:graphic>
          <a:graphicData uri="http://schemas.openxmlformats.org/presentationml/2006/ole">
            <mc:AlternateContent xmlns:mc="http://schemas.openxmlformats.org/markup-compatibility/2006">
              <mc:Choice xmlns:v="urn:schemas-microsoft-com:vml" Requires="v">
                <p:oleObj spid="_x0000_s3115" name="Worksheet" r:id="rId4" imgW="9707951" imgH="8862091" progId="Excel.Sheet.12">
                  <p:embed/>
                </p:oleObj>
              </mc:Choice>
              <mc:Fallback>
                <p:oleObj name="Worksheet" r:id="rId4" imgW="9707951" imgH="8862091" progId="Excel.Sheet.12">
                  <p:embed/>
                  <p:pic>
                    <p:nvPicPr>
                      <p:cNvPr id="0" name=""/>
                      <p:cNvPicPr/>
                      <p:nvPr/>
                    </p:nvPicPr>
                    <p:blipFill>
                      <a:blip r:embed="rId5"/>
                      <a:stretch>
                        <a:fillRect/>
                      </a:stretch>
                    </p:blipFill>
                    <p:spPr>
                      <a:xfrm>
                        <a:off x="3430571" y="898290"/>
                        <a:ext cx="8070080" cy="5594585"/>
                      </a:xfrm>
                      <a:prstGeom prst="rect">
                        <a:avLst/>
                      </a:prstGeom>
                    </p:spPr>
                  </p:pic>
                </p:oleObj>
              </mc:Fallback>
            </mc:AlternateContent>
          </a:graphicData>
        </a:graphic>
      </p:graphicFrame>
    </p:spTree>
    <p:extLst>
      <p:ext uri="{BB962C8B-B14F-4D97-AF65-F5344CB8AC3E}">
        <p14:creationId xmlns:p14="http://schemas.microsoft.com/office/powerpoint/2010/main" val="4094853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88CF5DBE-E140-934F-9CCB-BFAB87433724}"/>
              </a:ext>
            </a:extLst>
          </p:cNvPr>
          <p:cNvPicPr>
            <a:picLocks noChangeAspect="1"/>
          </p:cNvPicPr>
          <p:nvPr/>
        </p:nvPicPr>
        <p:blipFill>
          <a:blip r:embed="rId3"/>
          <a:stretch>
            <a:fillRect/>
          </a:stretch>
        </p:blipFill>
        <p:spPr>
          <a:xfrm>
            <a:off x="0" y="-40882"/>
            <a:ext cx="12192000" cy="6858000"/>
          </a:xfrm>
          <a:prstGeom prst="rect">
            <a:avLst/>
          </a:prstGeom>
        </p:spPr>
      </p:pic>
      <p:sp>
        <p:nvSpPr>
          <p:cNvPr id="7" name="CuadroTexto 6">
            <a:extLst>
              <a:ext uri="{FF2B5EF4-FFF2-40B4-BE49-F238E27FC236}">
                <a16:creationId xmlns:a16="http://schemas.microsoft.com/office/drawing/2014/main" id="{07277F7A-8049-4201-8EC6-A46A361E3FD7}"/>
              </a:ext>
            </a:extLst>
          </p:cNvPr>
          <p:cNvSpPr txBox="1"/>
          <p:nvPr/>
        </p:nvSpPr>
        <p:spPr>
          <a:xfrm>
            <a:off x="315294" y="230188"/>
            <a:ext cx="4693622" cy="646331"/>
          </a:xfrm>
          <a:prstGeom prst="rect">
            <a:avLst/>
          </a:prstGeom>
          <a:noFill/>
        </p:spPr>
        <p:txBody>
          <a:bodyPr wrap="square" rtlCol="0">
            <a:spAutoFit/>
          </a:bodyPr>
          <a:lstStyle/>
          <a:p>
            <a:r>
              <a:rPr lang="es-419" sz="3600" b="1" dirty="0">
                <a:solidFill>
                  <a:schemeClr val="bg1"/>
                </a:solidFill>
                <a:latin typeface="Lovelo Black" pitchFamily="2" charset="77"/>
              </a:rPr>
              <a:t>Cargo N° 1 / Acción  5  </a:t>
            </a:r>
          </a:p>
        </p:txBody>
      </p:sp>
      <p:sp>
        <p:nvSpPr>
          <p:cNvPr id="10" name="CuadroTexto 9">
            <a:extLst>
              <a:ext uri="{FF2B5EF4-FFF2-40B4-BE49-F238E27FC236}">
                <a16:creationId xmlns:a16="http://schemas.microsoft.com/office/drawing/2014/main" id="{5604A887-B8B3-4074-A6E4-4A19768A357D}"/>
              </a:ext>
            </a:extLst>
          </p:cNvPr>
          <p:cNvSpPr txBox="1"/>
          <p:nvPr/>
        </p:nvSpPr>
        <p:spPr>
          <a:xfrm>
            <a:off x="537328" y="1690688"/>
            <a:ext cx="10388338" cy="2031325"/>
          </a:xfrm>
          <a:prstGeom prst="rect">
            <a:avLst/>
          </a:prstGeom>
          <a:noFill/>
        </p:spPr>
        <p:txBody>
          <a:bodyPr wrap="square">
            <a:spAutoFit/>
          </a:bodyPr>
          <a:lstStyle/>
          <a:p>
            <a:pPr algn="just"/>
            <a:r>
              <a:rPr lang="es-MX" dirty="0"/>
              <a:t>Se solicita incorporar las siguientes observaciones: </a:t>
            </a:r>
          </a:p>
          <a:p>
            <a:pPr algn="just"/>
            <a:r>
              <a:rPr lang="es-MX" dirty="0"/>
              <a:t>a) Acción: atendida la descripción que hace el titular en la Forma de Implementación, se sugiere modificar la denominación de la acción por “Reemplazo de los cuatro portones existentes en la instalación por cortinas metálicas”. Lo anterior, producto de que la redacción actual da a entender que las cortinas metálicas son adicionales a los portones, cuando en la forma de implementación se indica que es un reemplazo. </a:t>
            </a:r>
          </a:p>
          <a:p>
            <a:pPr algn="just"/>
            <a:r>
              <a:rPr lang="es-MX" dirty="0"/>
              <a:t>b) Forma de implementación: Se debe detallar por qué las cortinas metálicas son una mejor solución que los portones instalados, para efectos de evitar la salida de material al exterior del Almacén N° 8. </a:t>
            </a:r>
          </a:p>
        </p:txBody>
      </p:sp>
      <p:sp>
        <p:nvSpPr>
          <p:cNvPr id="11" name="CuadroTexto 10">
            <a:extLst>
              <a:ext uri="{FF2B5EF4-FFF2-40B4-BE49-F238E27FC236}">
                <a16:creationId xmlns:a16="http://schemas.microsoft.com/office/drawing/2014/main" id="{35579182-8115-4862-94C7-D60F484616BE}"/>
              </a:ext>
            </a:extLst>
          </p:cNvPr>
          <p:cNvSpPr txBox="1"/>
          <p:nvPr/>
        </p:nvSpPr>
        <p:spPr>
          <a:xfrm>
            <a:off x="643380" y="1176426"/>
            <a:ext cx="8312084" cy="400110"/>
          </a:xfrm>
          <a:prstGeom prst="rect">
            <a:avLst/>
          </a:prstGeom>
          <a:noFill/>
        </p:spPr>
        <p:txBody>
          <a:bodyPr wrap="square">
            <a:spAutoFit/>
          </a:bodyPr>
          <a:lstStyle/>
          <a:p>
            <a:r>
              <a:rPr lang="es-CL" sz="2000" b="1" dirty="0">
                <a:effectLst/>
                <a:latin typeface="Calibri" panose="020F0502020204030204" pitchFamily="34" charset="0"/>
                <a:ea typeface="Calibri" panose="020F0502020204030204" pitchFamily="34" charset="0"/>
                <a:cs typeface="Times New Roman" panose="02020603050405020304" pitchFamily="18" charset="0"/>
              </a:rPr>
              <a:t>“Instalación de cortinas metálicas en los 4 portones de la instalación”</a:t>
            </a:r>
            <a:endParaRPr lang="es-CL" sz="2000" b="1" dirty="0"/>
          </a:p>
        </p:txBody>
      </p:sp>
      <p:sp>
        <p:nvSpPr>
          <p:cNvPr id="12" name="CuadroTexto 11">
            <a:extLst>
              <a:ext uri="{FF2B5EF4-FFF2-40B4-BE49-F238E27FC236}">
                <a16:creationId xmlns:a16="http://schemas.microsoft.com/office/drawing/2014/main" id="{23C8036A-AA84-49DE-8CA9-C848E6D86966}"/>
              </a:ext>
            </a:extLst>
          </p:cNvPr>
          <p:cNvSpPr txBox="1"/>
          <p:nvPr/>
        </p:nvSpPr>
        <p:spPr>
          <a:xfrm>
            <a:off x="537328" y="4006065"/>
            <a:ext cx="11117343" cy="2585323"/>
          </a:xfrm>
          <a:prstGeom prst="rect">
            <a:avLst/>
          </a:prstGeom>
          <a:noFill/>
        </p:spPr>
        <p:txBody>
          <a:bodyPr wrap="square">
            <a:spAutoFit/>
          </a:bodyPr>
          <a:lstStyle/>
          <a:p>
            <a:r>
              <a:rPr lang="es-MX" dirty="0"/>
              <a:t>Lo que se pretende es homologar el sistema de cierre del Almacén N°8, al que actualmente mantiene el TEAGM, que tendría:</a:t>
            </a:r>
          </a:p>
          <a:p>
            <a:endParaRPr lang="es-MX" dirty="0"/>
          </a:p>
          <a:p>
            <a:r>
              <a:rPr lang="es-MX" dirty="0"/>
              <a:t>•	Sistema de Cierre y Apertura mediante motorreductor. </a:t>
            </a:r>
          </a:p>
          <a:p>
            <a:r>
              <a:rPr lang="es-MX" dirty="0"/>
              <a:t>•	Sistema con tablillas enrollables de alta duración y desempeño. (caucho o metálicas)</a:t>
            </a:r>
          </a:p>
          <a:p>
            <a:r>
              <a:rPr lang="es-MX" dirty="0"/>
              <a:t>•	Facilidad de apertura y manipulación eliminando peso actual de los portones.</a:t>
            </a:r>
          </a:p>
          <a:p>
            <a:r>
              <a:rPr lang="es-MX" dirty="0"/>
              <a:t>•	Eliminación de uso de </a:t>
            </a:r>
            <a:r>
              <a:rPr lang="es-MX" dirty="0" err="1"/>
              <a:t>GH</a:t>
            </a:r>
            <a:r>
              <a:rPr lang="es-MX" dirty="0"/>
              <a:t> para apertura y cierre (que al fin de cuentas ocasionan daños estructurales)</a:t>
            </a:r>
          </a:p>
          <a:p>
            <a:r>
              <a:rPr lang="es-MX" dirty="0"/>
              <a:t>•	Eliminación de correderas inferiores (Canal de paso), donde podría depositarse residuos de la operación</a:t>
            </a:r>
          </a:p>
          <a:p>
            <a:r>
              <a:rPr lang="es-MX" dirty="0"/>
              <a:t>•	Eliminación de apertura y sellos laterales de actuales portones, sujetos a constantes daños por la operación.</a:t>
            </a:r>
          </a:p>
        </p:txBody>
      </p:sp>
      <p:sp>
        <p:nvSpPr>
          <p:cNvPr id="13" name="CuadroTexto 12">
            <a:extLst>
              <a:ext uri="{FF2B5EF4-FFF2-40B4-BE49-F238E27FC236}">
                <a16:creationId xmlns:a16="http://schemas.microsoft.com/office/drawing/2014/main" id="{BBC0F1F1-18F7-4FD3-A7A6-A8B046318121}"/>
              </a:ext>
            </a:extLst>
          </p:cNvPr>
          <p:cNvSpPr txBox="1"/>
          <p:nvPr/>
        </p:nvSpPr>
        <p:spPr>
          <a:xfrm>
            <a:off x="551396" y="3651499"/>
            <a:ext cx="6098344" cy="369332"/>
          </a:xfrm>
          <a:prstGeom prst="rect">
            <a:avLst/>
          </a:prstGeom>
          <a:noFill/>
        </p:spPr>
        <p:txBody>
          <a:bodyPr wrap="square">
            <a:spAutoFit/>
          </a:bodyPr>
          <a:lstStyle/>
          <a:p>
            <a:r>
              <a:rPr lang="es-MX" b="1" dirty="0"/>
              <a:t>Funcionalidad y Beneficios de Cortinas metálicas:</a:t>
            </a:r>
            <a:endParaRPr lang="es-CL" b="1" dirty="0"/>
          </a:p>
        </p:txBody>
      </p:sp>
    </p:spTree>
    <p:extLst>
      <p:ext uri="{BB962C8B-B14F-4D97-AF65-F5344CB8AC3E}">
        <p14:creationId xmlns:p14="http://schemas.microsoft.com/office/powerpoint/2010/main" val="54340533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8626</TotalTime>
  <Words>2272</Words>
  <Application>Microsoft Office PowerPoint</Application>
  <PresentationFormat>Panorámica</PresentationFormat>
  <Paragraphs>206</Paragraphs>
  <Slides>30</Slides>
  <Notes>1</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30</vt:i4>
      </vt:variant>
    </vt:vector>
  </HeadingPairs>
  <TitlesOfParts>
    <vt:vector size="38" baseType="lpstr">
      <vt:lpstr>Arial</vt:lpstr>
      <vt:lpstr>Calibri</vt:lpstr>
      <vt:lpstr>Calibri Light</vt:lpstr>
      <vt:lpstr>Lovelo Black</vt:lpstr>
      <vt:lpstr>Symbol</vt:lpstr>
      <vt:lpstr>Times New Roman</vt:lpstr>
      <vt:lpstr>Tema de Office</vt:lpstr>
      <vt:lpstr>Worksheet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mmaldonadoy96@gmail.com</dc:creator>
  <cp:lastModifiedBy>MSyA</cp:lastModifiedBy>
  <cp:revision>48</cp:revision>
  <dcterms:created xsi:type="dcterms:W3CDTF">2018-10-24T23:52:00Z</dcterms:created>
  <dcterms:modified xsi:type="dcterms:W3CDTF">2022-02-11T15:44:09Z</dcterms:modified>
</cp:coreProperties>
</file>