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1039" r:id="rId2"/>
    <p:sldId id="1072" r:id="rId3"/>
    <p:sldId id="1073" r:id="rId4"/>
    <p:sldId id="1080" r:id="rId5"/>
    <p:sldId id="257" r:id="rId6"/>
    <p:sldId id="1078" r:id="rId7"/>
    <p:sldId id="440" r:id="rId8"/>
    <p:sldId id="486" r:id="rId9"/>
    <p:sldId id="1081" r:id="rId10"/>
  </p:sldIdLst>
  <p:sldSz cx="9144000" cy="5143500" type="screen16x9"/>
  <p:notesSz cx="6858000" cy="9144000"/>
  <p:custDataLst>
    <p:tags r:id="rId12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F33"/>
    <a:srgbClr val="0000FF"/>
    <a:srgbClr val="D8DF7D"/>
    <a:srgbClr val="FFD44B"/>
    <a:srgbClr val="00FF00"/>
    <a:srgbClr val="00FFFF"/>
    <a:srgbClr val="FF7D1E"/>
    <a:srgbClr val="FFFF66"/>
    <a:srgbClr val="FF3300"/>
    <a:srgbClr val="E533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49" autoAdjust="0"/>
  </p:normalViewPr>
  <p:slideViewPr>
    <p:cSldViewPr>
      <p:cViewPr varScale="1">
        <p:scale>
          <a:sx n="95" d="100"/>
          <a:sy n="95" d="100"/>
        </p:scale>
        <p:origin x="690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8699D-2881-48FC-A754-11113B340A16}" type="datetimeFigureOut">
              <a:rPr lang="es-CL" smtClean="0"/>
              <a:t>21-12-2022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BA58A-E755-45C6-8A39-59ECA3CD7E3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7719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BA58A-E755-45C6-8A39-59ECA3CD7E37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4757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BA58A-E755-45C6-8A39-59ECA3CD7E37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6060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BA58A-E755-45C6-8A39-59ECA3CD7E37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05610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7535" y="8841886"/>
            <a:ext cx="3043980" cy="465616"/>
          </a:xfrm>
          <a:prstGeom prst="rect">
            <a:avLst/>
          </a:prstGeom>
        </p:spPr>
        <p:txBody>
          <a:bodyPr lIns="92313" tIns="46157" rIns="92313" bIns="46157"/>
          <a:lstStyle/>
          <a:p>
            <a:pPr>
              <a:defRPr/>
            </a:pPr>
            <a:fld id="{2370CA20-45D9-4E2D-8709-77639942CC78}" type="slidenum">
              <a:rPr lang="es-ES_tradnl" smtClean="0"/>
              <a:pPr>
                <a:defRPr/>
              </a:pPr>
              <a:t>7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72409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7535" y="8841886"/>
            <a:ext cx="3043980" cy="465616"/>
          </a:xfrm>
          <a:prstGeom prst="rect">
            <a:avLst/>
          </a:prstGeom>
        </p:spPr>
        <p:txBody>
          <a:bodyPr lIns="92313" tIns="46157" rIns="92313" bIns="46157"/>
          <a:lstStyle/>
          <a:p>
            <a:pPr>
              <a:defRPr/>
            </a:pPr>
            <a:fld id="{2370CA20-45D9-4E2D-8709-77639942CC78}" type="slidenum">
              <a:rPr lang="es-ES_tradnl" smtClean="0"/>
              <a:pPr>
                <a:defRPr/>
              </a:pPr>
              <a:t>8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2613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7535" y="8841886"/>
            <a:ext cx="3043980" cy="465616"/>
          </a:xfrm>
          <a:prstGeom prst="rect">
            <a:avLst/>
          </a:prstGeom>
        </p:spPr>
        <p:txBody>
          <a:bodyPr lIns="92313" tIns="46157" rIns="92313" bIns="46157"/>
          <a:lstStyle/>
          <a:p>
            <a:pPr>
              <a:defRPr/>
            </a:pPr>
            <a:fld id="{2370CA20-45D9-4E2D-8709-77639942CC78}" type="slidenum">
              <a:rPr lang="es-ES_tradnl" smtClean="0"/>
              <a:pPr>
                <a:defRPr/>
              </a:pPr>
              <a:t>9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582034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>
            <a:extLst>
              <a:ext uri="{FF2B5EF4-FFF2-40B4-BE49-F238E27FC236}">
                <a16:creationId xmlns:a16="http://schemas.microsoft.com/office/drawing/2014/main" id="{68B4D425-9DD5-49E2-8840-C41ACFB45E6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1510731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4" imgW="416" imgH="416" progId="TCLayout.ActiveDocument.1">
                  <p:embed/>
                </p:oleObj>
              </mc:Choice>
              <mc:Fallback>
                <p:oleObj name="Diapositiva de think-cell" r:id="rId14" imgW="416" imgH="416" progId="TCLayout.ActiveDocument.1">
                  <p:embed/>
                  <p:pic>
                    <p:nvPicPr>
                      <p:cNvPr id="8" name="Objeto 7" hidden="1">
                        <a:extLst>
                          <a:ext uri="{FF2B5EF4-FFF2-40B4-BE49-F238E27FC236}">
                            <a16:creationId xmlns:a16="http://schemas.microsoft.com/office/drawing/2014/main" id="{68B4D425-9DD5-49E2-8840-C41ACFB45E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CFBD9-63C3-4017-9DA1-31D150A757BF}" type="datetimeFigureOut">
              <a:rPr lang="es-CL" smtClean="0"/>
              <a:pPr/>
              <a:t>21-12-2022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C01E-FB25-4C59-AC4E-2224CD6D6B4D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ppto%20caldera%20REFEX.pdf" TargetMode="External"/><Relationship Id="rId3" Type="http://schemas.openxmlformats.org/officeDocument/2006/relationships/oleObject" Target="../embeddings/oleObject3.bin"/><Relationship Id="rId7" Type="http://schemas.openxmlformats.org/officeDocument/2006/relationships/hyperlink" Target="CT%20255%202022%20GFRC%20Caldera%20agua%20caliente%20nueva%20camara.pdf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CT%20254%202022%20GFRC%20Caldera%20vapor%20reparacion%20camara.pdf" TargetMode="Externa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Relationship Id="rId9" Type="http://schemas.openxmlformats.org/officeDocument/2006/relationships/hyperlink" Target="ppto%20caldera%20REFEX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hyperlink" Target="NARDI.pdf" TargetMode="External"/><Relationship Id="rId5" Type="http://schemas.openxmlformats.org/officeDocument/2006/relationships/hyperlink" Target="TUNEL.pdf" TargetMode="External"/><Relationship Id="rId4" Type="http://schemas.openxmlformats.org/officeDocument/2006/relationships/hyperlink" Target="MULHBOCK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f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f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jf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0.emf"/><Relationship Id="rId11" Type="http://schemas.openxmlformats.org/officeDocument/2006/relationships/image" Target="../media/image16.e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5.emf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em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0.emf"/><Relationship Id="rId11" Type="http://schemas.openxmlformats.org/officeDocument/2006/relationships/image" Target="../media/image19.e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8.emf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>
            <a:extLst>
              <a:ext uri="{FF2B5EF4-FFF2-40B4-BE49-F238E27FC236}">
                <a16:creationId xmlns:a16="http://schemas.microsoft.com/office/drawing/2014/main" id="{4FC747DC-836F-4262-9E0E-CC50832FFBE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16" imgH="416" progId="TCLayout.ActiveDocument.1">
                  <p:embed/>
                </p:oleObj>
              </mc:Choice>
              <mc:Fallback>
                <p:oleObj name="Diapositiva de think-cell" r:id="rId3" imgW="416" imgH="416" progId="TCLayout.ActiveDocument.1">
                  <p:embed/>
                  <p:pic>
                    <p:nvPicPr>
                      <p:cNvPr id="12" name="Objeto 11" hidden="1">
                        <a:extLst>
                          <a:ext uri="{FF2B5EF4-FFF2-40B4-BE49-F238E27FC236}">
                            <a16:creationId xmlns:a16="http://schemas.microsoft.com/office/drawing/2014/main" id="{4FC747DC-836F-4262-9E0E-CC50832FFB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E948FD43-3068-3641-83D0-6A0BE7BCB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215" y="470611"/>
            <a:ext cx="1800201" cy="38761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B5E6D89-7634-4F53-825C-A4526F70DAC7}"/>
              </a:ext>
            </a:extLst>
          </p:cNvPr>
          <p:cNvSpPr txBox="1"/>
          <p:nvPr/>
        </p:nvSpPr>
        <p:spPr>
          <a:xfrm>
            <a:off x="971600" y="596316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DICIEMBRE 2022</a:t>
            </a:r>
            <a:endParaRPr lang="es-CL" sz="4000" b="1" dirty="0">
              <a:solidFill>
                <a:schemeClr val="accent5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F6EBF2-C4CC-4A24-8476-661957C2ADEB}"/>
              </a:ext>
            </a:extLst>
          </p:cNvPr>
          <p:cNvSpPr txBox="1"/>
          <p:nvPr/>
        </p:nvSpPr>
        <p:spPr>
          <a:xfrm>
            <a:off x="1763688" y="1515586"/>
            <a:ext cx="70901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7200" b="1" dirty="0">
                <a:solidFill>
                  <a:schemeClr val="accent5">
                    <a:lumMod val="75000"/>
                  </a:schemeClr>
                </a:solidFill>
              </a:rPr>
              <a:t>PROYECTO CALDERAS DE SECADO</a:t>
            </a:r>
            <a:endParaRPr lang="es-CL" sz="7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6844F4C-2275-4FBA-97DA-C3AF21489F7A}"/>
              </a:ext>
            </a:extLst>
          </p:cNvPr>
          <p:cNvSpPr txBox="1"/>
          <p:nvPr/>
        </p:nvSpPr>
        <p:spPr>
          <a:xfrm>
            <a:off x="467544" y="3773310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3CBF33"/>
                </a:solidFill>
              </a:rPr>
              <a:t>GERENCIA </a:t>
            </a:r>
          </a:p>
          <a:p>
            <a:r>
              <a:rPr lang="es-ES" sz="3200" b="1" dirty="0">
                <a:solidFill>
                  <a:srgbClr val="FF7D1E"/>
                </a:solidFill>
              </a:rPr>
              <a:t>OPERACIONES</a:t>
            </a:r>
            <a:endParaRPr lang="es-CL" sz="3200" b="1" dirty="0">
              <a:solidFill>
                <a:srgbClr val="FF7D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122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>
            <a:extLst>
              <a:ext uri="{FF2B5EF4-FFF2-40B4-BE49-F238E27FC236}">
                <a16:creationId xmlns:a16="http://schemas.microsoft.com/office/drawing/2014/main" id="{4FC747DC-836F-4262-9E0E-CC50832FFBE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16" imgH="416" progId="TCLayout.ActiveDocument.1">
                  <p:embed/>
                </p:oleObj>
              </mc:Choice>
              <mc:Fallback>
                <p:oleObj name="Diapositiva de think-cell" r:id="rId3" imgW="416" imgH="416" progId="TCLayout.ActiveDocument.1">
                  <p:embed/>
                  <p:pic>
                    <p:nvPicPr>
                      <p:cNvPr id="12" name="Objeto 11" hidden="1">
                        <a:extLst>
                          <a:ext uri="{FF2B5EF4-FFF2-40B4-BE49-F238E27FC236}">
                            <a16:creationId xmlns:a16="http://schemas.microsoft.com/office/drawing/2014/main" id="{4FC747DC-836F-4262-9E0E-CC50832FFB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" name="Rectángulo 241">
            <a:extLst>
              <a:ext uri="{FF2B5EF4-FFF2-40B4-BE49-F238E27FC236}">
                <a16:creationId xmlns:a16="http://schemas.microsoft.com/office/drawing/2014/main" id="{9DDFEEB7-FFD6-444A-A91F-1D7CD9D56E52}"/>
              </a:ext>
            </a:extLst>
          </p:cNvPr>
          <p:cNvSpPr/>
          <p:nvPr/>
        </p:nvSpPr>
        <p:spPr>
          <a:xfrm>
            <a:off x="2" y="-22655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b="1" dirty="0"/>
              <a:t>REPARACION CALDERAS DE AGUA CALIENTE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948FD43-3068-3641-83D0-6A0BE7BCB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8384" y="76757"/>
            <a:ext cx="648072" cy="1395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E03B922-BA68-4304-CA45-F1AC9D7A0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537" y="884659"/>
            <a:ext cx="8162925" cy="334327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2C22B00-2034-26BD-3E7D-1858E6F19CCF}"/>
              </a:ext>
            </a:extLst>
          </p:cNvPr>
          <p:cNvSpPr txBox="1"/>
          <p:nvPr/>
        </p:nvSpPr>
        <p:spPr>
          <a:xfrm>
            <a:off x="2411760" y="4319506"/>
            <a:ext cx="6055968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VIDA UTIL INVERSIÓN:	10 AÑOS</a:t>
            </a:r>
            <a:endParaRPr lang="es-CL" sz="2400" b="1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39776C7-2DCD-64DA-0CCC-4C4A76DB75F7}"/>
              </a:ext>
            </a:extLst>
          </p:cNvPr>
          <p:cNvSpPr txBox="1"/>
          <p:nvPr/>
        </p:nvSpPr>
        <p:spPr>
          <a:xfrm>
            <a:off x="6588224" y="607742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>
                <a:solidFill>
                  <a:schemeClr val="accent1"/>
                </a:solidFill>
                <a:hlinkClick r:id="rId7" action="ppaction://hlinkfile"/>
              </a:rPr>
              <a:t>COTIZACION</a:t>
            </a:r>
            <a:endParaRPr lang="es-CL" sz="900" dirty="0">
              <a:solidFill>
                <a:schemeClr val="accent1"/>
              </a:solidFill>
            </a:endParaRPr>
          </a:p>
        </p:txBody>
      </p:sp>
      <p:sp>
        <p:nvSpPr>
          <p:cNvPr id="7" name="CuadroTexto 6">
            <a:hlinkClick r:id="rId8" action="ppaction://hlinkfile"/>
            <a:extLst>
              <a:ext uri="{FF2B5EF4-FFF2-40B4-BE49-F238E27FC236}">
                <a16:creationId xmlns:a16="http://schemas.microsoft.com/office/drawing/2014/main" id="{E939AC04-66EF-02CB-AAB0-361FD1DCB1C9}"/>
              </a:ext>
            </a:extLst>
          </p:cNvPr>
          <p:cNvSpPr txBox="1"/>
          <p:nvPr/>
        </p:nvSpPr>
        <p:spPr>
          <a:xfrm>
            <a:off x="7632340" y="607742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>
                <a:solidFill>
                  <a:schemeClr val="accent1"/>
                </a:solidFill>
              </a:rPr>
              <a:t>COTIZACION</a:t>
            </a:r>
            <a:endParaRPr lang="es-CL" sz="9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628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>
            <a:extLst>
              <a:ext uri="{FF2B5EF4-FFF2-40B4-BE49-F238E27FC236}">
                <a16:creationId xmlns:a16="http://schemas.microsoft.com/office/drawing/2014/main" id="{4FC747DC-836F-4262-9E0E-CC50832FFBE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4" imgW="416" imgH="416" progId="TCLayout.ActiveDocument.1">
                  <p:embed/>
                </p:oleObj>
              </mc:Choice>
              <mc:Fallback>
                <p:oleObj name="Diapositiva de think-cell" r:id="rId4" imgW="416" imgH="416" progId="TCLayout.ActiveDocument.1">
                  <p:embed/>
                  <p:pic>
                    <p:nvPicPr>
                      <p:cNvPr id="12" name="Objeto 11" hidden="1">
                        <a:extLst>
                          <a:ext uri="{FF2B5EF4-FFF2-40B4-BE49-F238E27FC236}">
                            <a16:creationId xmlns:a16="http://schemas.microsoft.com/office/drawing/2014/main" id="{4FC747DC-836F-4262-9E0E-CC50832FFB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" name="Rectángulo 241">
            <a:extLst>
              <a:ext uri="{FF2B5EF4-FFF2-40B4-BE49-F238E27FC236}">
                <a16:creationId xmlns:a16="http://schemas.microsoft.com/office/drawing/2014/main" id="{9DDFEEB7-FFD6-444A-A91F-1D7CD9D56E52}"/>
              </a:ext>
            </a:extLst>
          </p:cNvPr>
          <p:cNvSpPr/>
          <p:nvPr/>
        </p:nvSpPr>
        <p:spPr>
          <a:xfrm>
            <a:off x="3" y="-22655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b="1" dirty="0"/>
              <a:t>MANTENCIÓN CALDERA VAPOR</a:t>
            </a:r>
            <a:endParaRPr lang="es-CL" b="1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948FD43-3068-3641-83D0-6A0BE7BCBC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8384" y="76758"/>
            <a:ext cx="648072" cy="139541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CE0E5061-0193-4786-8029-339721CEA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3669" y="133841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195BF1C-11DB-F30C-F2E9-5220899B06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2" y="779723"/>
            <a:ext cx="8640960" cy="35253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6D48CEA-483A-DC1E-77C1-CDDB813FA9F3}"/>
              </a:ext>
            </a:extLst>
          </p:cNvPr>
          <p:cNvSpPr txBox="1"/>
          <p:nvPr/>
        </p:nvSpPr>
        <p:spPr>
          <a:xfrm>
            <a:off x="2411760" y="4319506"/>
            <a:ext cx="6055968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MANTENCION ANUAL</a:t>
            </a:r>
            <a:endParaRPr lang="es-CL" sz="2400" b="1" dirty="0">
              <a:solidFill>
                <a:schemeClr val="bg1"/>
              </a:solidFill>
            </a:endParaRPr>
          </a:p>
        </p:txBody>
      </p:sp>
      <p:sp>
        <p:nvSpPr>
          <p:cNvPr id="4" name="CuadroTexto 3">
            <a:hlinkClick r:id="rId8" action="ppaction://hlinkfile"/>
            <a:extLst>
              <a:ext uri="{FF2B5EF4-FFF2-40B4-BE49-F238E27FC236}">
                <a16:creationId xmlns:a16="http://schemas.microsoft.com/office/drawing/2014/main" id="{708C58A6-5357-C8A8-99E1-25BF6B9C53B0}"/>
              </a:ext>
            </a:extLst>
          </p:cNvPr>
          <p:cNvSpPr txBox="1"/>
          <p:nvPr/>
        </p:nvSpPr>
        <p:spPr>
          <a:xfrm>
            <a:off x="5796136" y="497934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>
                <a:solidFill>
                  <a:schemeClr val="accent1"/>
                </a:solidFill>
              </a:rPr>
              <a:t>COTIZACION</a:t>
            </a:r>
            <a:endParaRPr lang="es-CL" sz="900" dirty="0">
              <a:solidFill>
                <a:schemeClr val="accent1"/>
              </a:solidFill>
            </a:endParaRPr>
          </a:p>
        </p:txBody>
      </p:sp>
      <p:sp>
        <p:nvSpPr>
          <p:cNvPr id="5" name="CuadroTexto 4">
            <a:hlinkClick r:id="rId9" action="ppaction://hlinkfile"/>
            <a:extLst>
              <a:ext uri="{FF2B5EF4-FFF2-40B4-BE49-F238E27FC236}">
                <a16:creationId xmlns:a16="http://schemas.microsoft.com/office/drawing/2014/main" id="{E3FD9A20-BF34-0DEC-1871-8EF075876F2C}"/>
              </a:ext>
            </a:extLst>
          </p:cNvPr>
          <p:cNvSpPr txBox="1"/>
          <p:nvPr/>
        </p:nvSpPr>
        <p:spPr>
          <a:xfrm>
            <a:off x="6898673" y="5053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dirty="0">
                <a:solidFill>
                  <a:schemeClr val="accent1"/>
                </a:solidFill>
              </a:rPr>
              <a:t>COTIZACION</a:t>
            </a:r>
            <a:endParaRPr lang="es-CL" sz="9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4590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3683C68-5776-1BAE-DA62-3DDD34723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99582"/>
            <a:ext cx="8580275" cy="282309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A1AF8580-2A90-9790-DE0B-D0CFB3DA2068}"/>
              </a:ext>
            </a:extLst>
          </p:cNvPr>
          <p:cNvSpPr/>
          <p:nvPr/>
        </p:nvSpPr>
        <p:spPr>
          <a:xfrm>
            <a:off x="3" y="-22655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b="1" dirty="0"/>
              <a:t>FABRICACION DE CARROS PARA SECADORES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B09D77F-F9B7-D27A-8810-04B5F5B08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384" y="76758"/>
            <a:ext cx="648072" cy="13954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2D3C2041-C34B-2EB1-6D46-E878566A67A9}"/>
              </a:ext>
            </a:extLst>
          </p:cNvPr>
          <p:cNvSpPr txBox="1"/>
          <p:nvPr/>
        </p:nvSpPr>
        <p:spPr>
          <a:xfrm>
            <a:off x="2616993" y="4349434"/>
            <a:ext cx="6055968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</a:rPr>
              <a:t>VIDA UTIL INVERSIÓN:	7 AÑOS</a:t>
            </a:r>
            <a:endParaRPr lang="es-CL" sz="2400" b="1" dirty="0">
              <a:solidFill>
                <a:schemeClr val="bg1"/>
              </a:solidFill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38442E7-CE90-DE88-C8AD-72DBA09A0156}"/>
              </a:ext>
            </a:extLst>
          </p:cNvPr>
          <p:cNvSpPr txBox="1"/>
          <p:nvPr/>
        </p:nvSpPr>
        <p:spPr>
          <a:xfrm>
            <a:off x="107504" y="1995687"/>
            <a:ext cx="7024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hlinkClick r:id="rId4" action="ppaction://hlinkfile"/>
              </a:rPr>
              <a:t>COTIZACION</a:t>
            </a:r>
            <a:endParaRPr lang="es-CL" sz="800" dirty="0">
              <a:solidFill>
                <a:srgbClr val="00B0F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3E12E66-180C-E59A-3B30-DAD80C0641AA}"/>
              </a:ext>
            </a:extLst>
          </p:cNvPr>
          <p:cNvSpPr txBox="1"/>
          <p:nvPr/>
        </p:nvSpPr>
        <p:spPr>
          <a:xfrm>
            <a:off x="107504" y="1665342"/>
            <a:ext cx="7024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>
                <a:solidFill>
                  <a:srgbClr val="00B0F0"/>
                </a:solidFill>
                <a:hlinkClick r:id="rId5" action="ppaction://hlinkfile"/>
              </a:rPr>
              <a:t>COTIZACION</a:t>
            </a:r>
            <a:endParaRPr lang="es-CL" sz="800" dirty="0">
              <a:solidFill>
                <a:srgbClr val="00B0F0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EE8C338-2B98-D538-AD6A-A00BDF1AE49C}"/>
              </a:ext>
            </a:extLst>
          </p:cNvPr>
          <p:cNvSpPr txBox="1"/>
          <p:nvPr/>
        </p:nvSpPr>
        <p:spPr>
          <a:xfrm>
            <a:off x="117344" y="2356306"/>
            <a:ext cx="7024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hlinkClick r:id="rId6" action="ppaction://hlinkfile"/>
              </a:rPr>
              <a:t>COTIZACION</a:t>
            </a:r>
            <a:endParaRPr lang="es-CL" sz="800" dirty="0"/>
          </a:p>
        </p:txBody>
      </p:sp>
    </p:spTree>
    <p:extLst>
      <p:ext uri="{BB962C8B-B14F-4D97-AF65-F5344CB8AC3E}">
        <p14:creationId xmlns:p14="http://schemas.microsoft.com/office/powerpoint/2010/main" val="2508026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8B9C8A98-6B09-FA2D-8C78-4B9BA74672A8}"/>
              </a:ext>
            </a:extLst>
          </p:cNvPr>
          <p:cNvSpPr/>
          <p:nvPr/>
        </p:nvSpPr>
        <p:spPr>
          <a:xfrm>
            <a:off x="2" y="-20538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L" b="1" dirty="0"/>
              <a:t>CAPACIDAD DE SECADO INTERNO-EXTERNO-NATURAL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E44A0DE-8DA2-A2AB-F57E-56F4ED924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384" y="76757"/>
            <a:ext cx="648072" cy="13954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FEECA92-F491-EB4B-67B5-6B096323D7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37" y="555526"/>
            <a:ext cx="6429179" cy="4104456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DA7F146-4A11-5ED6-0912-A106297501AC}"/>
              </a:ext>
            </a:extLst>
          </p:cNvPr>
          <p:cNvSpPr txBox="1"/>
          <p:nvPr/>
        </p:nvSpPr>
        <p:spPr>
          <a:xfrm>
            <a:off x="6660232" y="843558"/>
            <a:ext cx="264382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dirty="0"/>
              <a:t>1.- </a:t>
            </a:r>
            <a:r>
              <a:rPr lang="es-ES" sz="1100" b="1" dirty="0">
                <a:solidFill>
                  <a:srgbClr val="00B0F0"/>
                </a:solidFill>
              </a:rPr>
              <a:t>Invierno</a:t>
            </a:r>
            <a:r>
              <a:rPr lang="es-ES" sz="1100" b="1" dirty="0"/>
              <a:t>/</a:t>
            </a:r>
            <a:r>
              <a:rPr lang="es-ES" sz="1100" b="1" dirty="0">
                <a:solidFill>
                  <a:srgbClr val="FF0000"/>
                </a:solidFill>
              </a:rPr>
              <a:t>verano</a:t>
            </a:r>
          </a:p>
          <a:p>
            <a:endParaRPr lang="es-ES" sz="1100" b="1" dirty="0">
              <a:solidFill>
                <a:srgbClr val="FF0000"/>
              </a:solidFill>
            </a:endParaRPr>
          </a:p>
          <a:p>
            <a:r>
              <a:rPr lang="es-ES" sz="1100" b="1" dirty="0"/>
              <a:t>2.- Sin Secado externo Abril</a:t>
            </a:r>
          </a:p>
          <a:p>
            <a:endParaRPr lang="es-ES" sz="1100" b="1" dirty="0"/>
          </a:p>
          <a:p>
            <a:r>
              <a:rPr lang="es-ES" sz="1100" b="1" dirty="0"/>
              <a:t>3.- Secado 9 </a:t>
            </a:r>
            <a:r>
              <a:rPr lang="es-ES" sz="1100" b="1" dirty="0" err="1"/>
              <a:t>mts</a:t>
            </a:r>
            <a:r>
              <a:rPr lang="es-ES" sz="1100" b="1" dirty="0"/>
              <a:t> 100% interno</a:t>
            </a:r>
          </a:p>
          <a:p>
            <a:endParaRPr lang="es-ES" sz="1100" b="1" dirty="0"/>
          </a:p>
          <a:p>
            <a:r>
              <a:rPr lang="es-ES" sz="1100" b="1" dirty="0"/>
              <a:t>4.- Mantención Cámaras en Dic (15 días)</a:t>
            </a:r>
          </a:p>
          <a:p>
            <a:endParaRPr lang="es-ES" sz="1100" b="1" dirty="0"/>
          </a:p>
          <a:p>
            <a:r>
              <a:rPr lang="es-ES" sz="1100" b="1" dirty="0"/>
              <a:t>5.- Encastillado solo de </a:t>
            </a:r>
            <a:r>
              <a:rPr lang="es-ES" sz="1100" b="1" dirty="0" err="1"/>
              <a:t>Sep</a:t>
            </a:r>
            <a:r>
              <a:rPr lang="es-ES" sz="1100" b="1" dirty="0"/>
              <a:t> a Mar</a:t>
            </a:r>
          </a:p>
          <a:p>
            <a:endParaRPr lang="es-ES" sz="1100" b="1" dirty="0"/>
          </a:p>
          <a:p>
            <a:r>
              <a:rPr lang="es-ES" sz="1100" b="1" dirty="0"/>
              <a:t>6.- Disponibilidad de Cámaras Propias:</a:t>
            </a:r>
          </a:p>
          <a:p>
            <a:r>
              <a:rPr lang="es-ES" sz="1100" b="1" dirty="0"/>
              <a:t>         100% Ene-</a:t>
            </a:r>
            <a:r>
              <a:rPr lang="es-ES" sz="1100" b="1" dirty="0" err="1"/>
              <a:t>Sep</a:t>
            </a:r>
            <a:endParaRPr lang="es-ES" sz="1100" b="1" dirty="0"/>
          </a:p>
          <a:p>
            <a:r>
              <a:rPr lang="es-ES" sz="1100" b="1" dirty="0"/>
              <a:t>           80% Oct-Nov</a:t>
            </a:r>
          </a:p>
          <a:p>
            <a:r>
              <a:rPr lang="es-ES" sz="1100" b="1" dirty="0"/>
              <a:t>           30% Dic</a:t>
            </a:r>
          </a:p>
          <a:p>
            <a:endParaRPr lang="es-ES" sz="1100" b="1" dirty="0"/>
          </a:p>
          <a:p>
            <a:r>
              <a:rPr lang="es-ES" sz="1100" b="1" dirty="0"/>
              <a:t>7.- Caldera Agua Caliente 6 meses de </a:t>
            </a:r>
          </a:p>
          <a:p>
            <a:r>
              <a:rPr lang="es-ES" sz="1100" b="1" dirty="0"/>
              <a:t>      Restricción en invierno</a:t>
            </a:r>
          </a:p>
          <a:p>
            <a:endParaRPr lang="es-ES" sz="1100" b="1" dirty="0"/>
          </a:p>
          <a:p>
            <a:r>
              <a:rPr lang="es-ES" sz="1100" b="1" dirty="0"/>
              <a:t>8.- En periodos de emergencia capacidad </a:t>
            </a:r>
          </a:p>
          <a:p>
            <a:r>
              <a:rPr lang="es-ES" sz="1100" b="1" dirty="0"/>
              <a:t>      de secado disminuye al 40%</a:t>
            </a:r>
          </a:p>
          <a:p>
            <a:r>
              <a:rPr lang="es-ES" sz="1100" b="1" dirty="0"/>
              <a:t>      (Sin Filtros de manga en C. Agua Cal)</a:t>
            </a:r>
          </a:p>
          <a:p>
            <a:endParaRPr lang="es-CL" sz="1100" b="1" dirty="0"/>
          </a:p>
        </p:txBody>
      </p:sp>
    </p:spTree>
    <p:extLst>
      <p:ext uri="{BB962C8B-B14F-4D97-AF65-F5344CB8AC3E}">
        <p14:creationId xmlns:p14="http://schemas.microsoft.com/office/powerpoint/2010/main" val="2629987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BC4055FF-22F1-4FEB-B8C8-18A27C3C3383}"/>
              </a:ext>
            </a:extLst>
          </p:cNvPr>
          <p:cNvSpPr/>
          <p:nvPr/>
        </p:nvSpPr>
        <p:spPr>
          <a:xfrm>
            <a:off x="0" y="-8033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b="1" dirty="0"/>
              <a:t>CALDERA AGUA CALIENTE</a:t>
            </a:r>
            <a:endParaRPr lang="es-CL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A8F173B-AD82-579A-2C67-67902D290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384" y="76757"/>
            <a:ext cx="648072" cy="139541"/>
          </a:xfrm>
          <a:prstGeom prst="rect">
            <a:avLst/>
          </a:prstGeom>
        </p:spPr>
      </p:pic>
      <p:pic>
        <p:nvPicPr>
          <p:cNvPr id="8" name="Imagen 7" descr="Imagen que contiene sucio, viejo, parado, cuarto&#10;&#10;Descripción generada automáticamente">
            <a:extLst>
              <a:ext uri="{FF2B5EF4-FFF2-40B4-BE49-F238E27FC236}">
                <a16:creationId xmlns:a16="http://schemas.microsoft.com/office/drawing/2014/main" id="{14FD4555-B534-5491-760E-E3E32B8C64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1550"/>
            <a:ext cx="2862318" cy="3816424"/>
          </a:xfrm>
          <a:prstGeom prst="rect">
            <a:avLst/>
          </a:prstGeom>
        </p:spPr>
      </p:pic>
      <p:pic>
        <p:nvPicPr>
          <p:cNvPr id="15" name="Imagen 14" descr="Imagen que contiene exterior, edificio, roca, piedra&#10;&#10;Descripción generada automáticamente">
            <a:extLst>
              <a:ext uri="{FF2B5EF4-FFF2-40B4-BE49-F238E27FC236}">
                <a16:creationId xmlns:a16="http://schemas.microsoft.com/office/drawing/2014/main" id="{00E4745B-69E2-FFAE-2C76-DDDC191753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771550"/>
            <a:ext cx="2165985" cy="3852514"/>
          </a:xfrm>
          <a:prstGeom prst="rect">
            <a:avLst/>
          </a:prstGeom>
        </p:spPr>
      </p:pic>
      <p:pic>
        <p:nvPicPr>
          <p:cNvPr id="18" name="Imagen 17" descr="Imagen que contiene edificio, sucio, viejo, calle&#10;&#10;Descripción generada automáticamente">
            <a:extLst>
              <a:ext uri="{FF2B5EF4-FFF2-40B4-BE49-F238E27FC236}">
                <a16:creationId xmlns:a16="http://schemas.microsoft.com/office/drawing/2014/main" id="{E0B4F937-60A4-4A3A-F95B-B5A843C864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7"/>
          <a:stretch/>
        </p:blipFill>
        <p:spPr>
          <a:xfrm>
            <a:off x="5652120" y="771550"/>
            <a:ext cx="3386750" cy="385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8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44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4" name="Objeto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/>
          <p:cNvSpPr/>
          <p:nvPr>
            <p:custDataLst>
              <p:tags r:id="rId2"/>
            </p:custDataLst>
          </p:nvPr>
        </p:nvSpPr>
        <p:spPr bwMode="auto">
          <a:xfrm>
            <a:off x="1143000" y="0"/>
            <a:ext cx="119063" cy="11906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t" anchorCtr="0" compatLnSpc="1">
            <a:prstTxWarp prst="textNoShape">
              <a:avLst/>
            </a:prstTxWarp>
            <a:noAutofit/>
          </a:bodyPr>
          <a:lstStyle/>
          <a:p>
            <a:endParaRPr lang="es-CL" sz="1500" b="1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" name="AutoShape 292" descr="image.png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CL" sz="135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E72E727-7785-2366-17BD-4BE20919E44D}"/>
              </a:ext>
            </a:extLst>
          </p:cNvPr>
          <p:cNvSpPr/>
          <p:nvPr/>
        </p:nvSpPr>
        <p:spPr>
          <a:xfrm>
            <a:off x="0" y="13482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b="1" dirty="0"/>
              <a:t>CALDERA VAPOR</a:t>
            </a:r>
            <a:endParaRPr lang="es-CL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FBB641B-DC3B-E36B-514D-53A2B41DE5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8384" y="76757"/>
            <a:ext cx="648072" cy="139541"/>
          </a:xfrm>
          <a:prstGeom prst="rect">
            <a:avLst/>
          </a:prstGeom>
        </p:spPr>
      </p:pic>
      <p:pic>
        <p:nvPicPr>
          <p:cNvPr id="8" name="Imagen 7" descr="Imagen que contiene edificio, viejo, ladrillo, sucio&#10;&#10;Descripción generada automáticamente">
            <a:extLst>
              <a:ext uri="{FF2B5EF4-FFF2-40B4-BE49-F238E27FC236}">
                <a16:creationId xmlns:a16="http://schemas.microsoft.com/office/drawing/2014/main" id="{64D3CFD6-367F-1135-A098-07FB5104D9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1"/>
          <a:stretch/>
        </p:blipFill>
        <p:spPr>
          <a:xfrm>
            <a:off x="251520" y="627534"/>
            <a:ext cx="5400600" cy="4248472"/>
          </a:xfrm>
          <a:prstGeom prst="rect">
            <a:avLst/>
          </a:prstGeom>
        </p:spPr>
      </p:pic>
      <p:pic>
        <p:nvPicPr>
          <p:cNvPr id="12" name="Imagen 11" descr="Imagen que contiene interior, edificio, tabla, cocina&#10;&#10;Descripción generada automáticamente">
            <a:extLst>
              <a:ext uri="{FF2B5EF4-FFF2-40B4-BE49-F238E27FC236}">
                <a16:creationId xmlns:a16="http://schemas.microsoft.com/office/drawing/2014/main" id="{EEF50390-8E78-F1BC-55FB-5CFF85F4BD0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5" r="17380"/>
          <a:stretch/>
        </p:blipFill>
        <p:spPr>
          <a:xfrm>
            <a:off x="5796136" y="627534"/>
            <a:ext cx="321180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59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44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4" name="Objeto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/>
          <p:cNvSpPr/>
          <p:nvPr>
            <p:custDataLst>
              <p:tags r:id="rId2"/>
            </p:custDataLst>
          </p:nvPr>
        </p:nvSpPr>
        <p:spPr bwMode="auto">
          <a:xfrm>
            <a:off x="1143000" y="0"/>
            <a:ext cx="119063" cy="11906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t" anchorCtr="0" compatLnSpc="1">
            <a:prstTxWarp prst="textNoShape">
              <a:avLst/>
            </a:prstTxWarp>
            <a:noAutofit/>
          </a:bodyPr>
          <a:lstStyle/>
          <a:p>
            <a:endParaRPr lang="es-CL" sz="1500" b="1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" name="AutoShape 292" descr="image.png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CL" sz="135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2BFCBC6-192E-EBF9-C767-532A36BD92B3}"/>
              </a:ext>
            </a:extLst>
          </p:cNvPr>
          <p:cNvSpPr/>
          <p:nvPr/>
        </p:nvSpPr>
        <p:spPr>
          <a:xfrm>
            <a:off x="0" y="-8033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b="1" dirty="0"/>
              <a:t>B 2 C SUCURSALES</a:t>
            </a:r>
            <a:endParaRPr lang="es-CL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F5F46E9-016D-BBC4-0DA7-E43318068B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8344" y="76757"/>
            <a:ext cx="648072" cy="13954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D6B08AD-1AB1-1A30-02F7-F367D01EA1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0432" y="51470"/>
            <a:ext cx="588118" cy="13954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187A3BE-DBFE-356C-09E6-267284FD18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200" y="750157"/>
            <a:ext cx="5505450" cy="11620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D803F9A-C5AA-490D-8116-FE679DE344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9539" y="706062"/>
            <a:ext cx="2660405" cy="130644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A60075E-2B67-41F8-FB65-448A09A8FF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9919" y="2315341"/>
            <a:ext cx="6296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89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44191" y="119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" imgW="270" imgH="270" progId="TCLayout.ActiveDocument.1">
                  <p:embed/>
                </p:oleObj>
              </mc:Choice>
              <mc:Fallback>
                <p:oleObj name="Diapositiva de think-cell" r:id="rId5" imgW="270" imgH="270" progId="TCLayout.ActiveDocument.1">
                  <p:embed/>
                  <p:pic>
                    <p:nvPicPr>
                      <p:cNvPr id="4" name="Objeto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191" y="119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ángulo 2" hidden="1"/>
          <p:cNvSpPr/>
          <p:nvPr>
            <p:custDataLst>
              <p:tags r:id="rId2"/>
            </p:custDataLst>
          </p:nvPr>
        </p:nvSpPr>
        <p:spPr bwMode="auto">
          <a:xfrm>
            <a:off x="1143000" y="0"/>
            <a:ext cx="119063" cy="119063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t" anchorCtr="0" compatLnSpc="1">
            <a:prstTxWarp prst="textNoShape">
              <a:avLst/>
            </a:prstTxWarp>
            <a:noAutofit/>
          </a:bodyPr>
          <a:lstStyle/>
          <a:p>
            <a:endParaRPr lang="es-CL" sz="1500" b="1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932816A-7A31-7061-4DA1-E1DA3D90F209}"/>
              </a:ext>
            </a:extLst>
          </p:cNvPr>
          <p:cNvSpPr/>
          <p:nvPr/>
        </p:nvSpPr>
        <p:spPr>
          <a:xfrm>
            <a:off x="0" y="-8033"/>
            <a:ext cx="7531622" cy="3550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b="1" dirty="0"/>
              <a:t>B 2 C MAULE</a:t>
            </a:r>
            <a:endParaRPr lang="es-CL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6EB6754-0F64-EE87-3A77-10751AD1B3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8344" y="76757"/>
            <a:ext cx="648072" cy="1395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723CE8B-7CCA-40BD-459C-1608CEBFB6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0432" y="51470"/>
            <a:ext cx="588118" cy="1395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AE0EB40-F5EE-B7CC-1D0F-A1EE30C32F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75113" y="619731"/>
            <a:ext cx="5695950" cy="11620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3348E98-8D71-6BC8-44FE-A40B50D260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8425" y="2054489"/>
            <a:ext cx="6029325" cy="13716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543D657-5B8E-BE3A-C603-A29B324592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57879" y="3698797"/>
            <a:ext cx="52482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116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085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d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4&quot;&gt;&lt;elem m_fUsage=&quot;5.84802896324028953501E+00&quot;&gt;&lt;m_msothmcolidx val=&quot;0&quot;/&gt;&lt;m_rgb r=&quot;13&quot; g=&quot;F4&quot; b=&quot;30&quot;/&gt;&lt;/elem&gt;&lt;elem m_fUsage=&quot;4.15196552136546781497E+00&quot;&gt;&lt;m_msothmcolidx val=&quot;0&quot;/&gt;&lt;m_rgb r=&quot;F7&quot; g=&quot;39&quot; b=&quot;56&quot;/&gt;&lt;/elem&gt;&lt;elem m_fUsage=&quot;5.51510003206208078750E-06&quot;&gt;&lt;m_msothmcolidx val=&quot;0&quot;/&gt;&lt;m_rgb r=&quot;66&quot; g=&quot;DA&quot; b=&quot;2E&quot;/&gt;&lt;/elem&gt;&lt;elem m_fUsage=&quot;2.64761135171516586242E-10&quot;&gt;&lt;m_msothmcolidx val=&quot;0&quot;/&gt;&lt;m_rgb r=&quot;F8&quot; g=&quot;F8&quot; b=&quot;14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73OQ9hCAUHeN2t2_Hny9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73OQ9hCAUHeN2t2_Hny9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73OQ9hCAUHeN2t2_Hny9g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86057</TotalTime>
  <Words>161</Words>
  <Application>Microsoft Office PowerPoint</Application>
  <PresentationFormat>Presentación en pantalla (16:9)</PresentationFormat>
  <Paragraphs>49</Paragraphs>
  <Slides>9</Slides>
  <Notes>6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Tema de Office</vt:lpstr>
      <vt:lpstr>Diapositiva de think-cell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Pavez</dc:creator>
  <cp:lastModifiedBy>Héctor Igor Rojas Villacura</cp:lastModifiedBy>
  <cp:revision>714</cp:revision>
  <dcterms:created xsi:type="dcterms:W3CDTF">2020-12-18T16:47:32Z</dcterms:created>
  <dcterms:modified xsi:type="dcterms:W3CDTF">2022-12-21T12:02:42Z</dcterms:modified>
</cp:coreProperties>
</file>