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6" r:id="rId4"/>
    <p:sldId id="258" r:id="rId5"/>
    <p:sldId id="263" r:id="rId6"/>
    <p:sldId id="259" r:id="rId7"/>
    <p:sldId id="262" r:id="rId8"/>
    <p:sldId id="260" r:id="rId9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885219-80C2-4D8C-B4AD-974B060DFD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820C6D-DE58-4CC5-8CB9-5263143DCE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80F8D4-F85F-43CD-A24D-E6FA13B80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392C19-9B4F-406D-B381-F7BD5727B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795AEE-B302-4CC5-912C-04582F81F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6171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163225-B5C0-4130-8F98-D4D41937C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EF00E23-2E76-41A0-9BB8-855EF4BC78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4DF295-F07F-422C-860B-F14F9AA1B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3E1B03-2748-4F0E-A249-C011BD5FF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289060-537D-4196-ACA1-420037763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560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D16B93-F1C6-49FA-8712-6EDC91E601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DB9E408-6873-4D56-AFE5-1CDD39890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19E31B-EFB8-4107-A896-CD57537A5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DD033B9-4A6C-45DC-A476-8E81D75EC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266923-94EB-4DA9-B9FA-FB66FDC17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9975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734ED7-03D5-42CD-B85E-6069EE3DD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A8ABC2-008F-4485-9507-CE61F207C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631CE7B-16DD-497D-B1E2-AA0EBFA75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02F4DA-5FE0-4FB0-82BC-BE4FBD9CF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3B3D64-BD8F-4798-9AEF-585807096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262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826643-3D46-4462-AE88-58DAE9A68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661F9F-0193-482D-9D76-D039FCEFD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69A37C-C66A-4A66-814D-9BA1172BF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5A4AC9B-1A15-443F-86D1-58371795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935AFF2-558A-4F23-BBE2-AE070E55B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004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109FB8-CB47-4C1F-82C6-9318A3FBF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229F11-2043-48E6-A4AE-10C8764281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A0CCDE8-128A-410B-83EE-ED36527B50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E36979E-6BB2-46A1-8622-CC616E48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90929E-7E8F-403F-AB99-97DAF5AD7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26418D2-7306-419E-AF61-2377490AF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83735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ABCB20-0F53-4A47-9621-E81AA6105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63B338-89AD-4374-84BD-E62313E71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A28ED0E-FE99-4C92-9E6D-130A38D518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02E2061-E663-4B7B-A84C-8521BB5107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5DEC977-95C3-4009-9F4F-F1BF285E77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39C15FF-985A-4254-8F07-F8476A136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859C37C-359C-4538-A4EF-61A0746FE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55E7A66-B86E-456F-85CE-1C22658DD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8300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432767-8F7C-4FBB-B1C2-1C73237FD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B8C9E0F-94E7-4F11-A627-38D6D5218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3181364-926F-40E6-90DE-101B1F42D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6C09D50-AD6A-494A-908C-628710AE0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7346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8511F8E-409A-433E-A025-8365A6D71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A4B51E0-BE64-45A2-AECD-DFEEBEFA6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C54B62D-59F0-4297-9ABC-C3CB037DC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10202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95D3D0-E76A-447A-9EF7-A51726A0A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6A011F-BAD7-40AD-AA7D-7D5E3265C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F053608-0077-403E-81FD-136B1F569D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7C6D9C-D4A5-411C-A48E-F41047A4B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3A3EB22-6B12-4772-BCF9-3D26B421B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6652122-0E67-47A9-907A-5220AF76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94124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B561D2-C67E-46F7-A36E-6BD36694D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1A4303E-42CF-4F5B-97EE-013A82C103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E2A3BF0-A3CD-4D8D-BFD7-69AC2B6495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50244A9-5EC6-459A-8119-3096E1CDD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8666C1-3165-4110-A221-02B9F81F3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D465C4-5D6B-448C-9CE8-18CB29920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807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70CC833-C9AC-484F-88C0-23CDA70E9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E35F9FE-51B2-49EB-A8D5-25DF90E25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3762E5-D39A-419A-9CE9-184732953A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1AB5C-8D47-4573-A1D3-E1357B8D12E7}" type="datetimeFigureOut">
              <a:rPr lang="es-CL" smtClean="0"/>
              <a:t>27-03-2025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1AE51D-F04B-420A-8A86-AECA6E48AA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723BFAC-D780-4E71-BDD9-509539FBB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F1A27-055B-4090-A509-03EABFF8838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7941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8AF927-41B0-434D-A2CD-DE6EDD0C84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Presentación Medidas de mitigación de Ruido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8ACA130-64EC-4C65-9879-15BB25809F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/>
              <a:t>Aserradero Roca Ltda. </a:t>
            </a:r>
          </a:p>
        </p:txBody>
      </p:sp>
    </p:spTree>
    <p:extLst>
      <p:ext uri="{BB962C8B-B14F-4D97-AF65-F5344CB8AC3E}">
        <p14:creationId xmlns:p14="http://schemas.microsoft.com/office/powerpoint/2010/main" val="671221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EAAF769-6FE1-4E38-9022-EBA4E4C5E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309562"/>
            <a:ext cx="9458325" cy="6238875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0E50AB-7C17-4F74-B8C5-8DD12E1DE548}"/>
              </a:ext>
            </a:extLst>
          </p:cNvPr>
          <p:cNvSpPr/>
          <p:nvPr/>
        </p:nvSpPr>
        <p:spPr>
          <a:xfrm>
            <a:off x="4488873" y="6234545"/>
            <a:ext cx="2050472" cy="508000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2ED6E1C-BBC6-41CB-816C-1E3965B7B140}"/>
              </a:ext>
            </a:extLst>
          </p:cNvPr>
          <p:cNvSpPr txBox="1"/>
          <p:nvPr/>
        </p:nvSpPr>
        <p:spPr>
          <a:xfrm>
            <a:off x="304800" y="309562"/>
            <a:ext cx="1911927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CL" sz="1200" dirty="0"/>
              <a:t>La imagen registrada por Google </a:t>
            </a:r>
            <a:r>
              <a:rPr lang="es-CL" sz="1200" dirty="0" err="1"/>
              <a:t>Earth</a:t>
            </a:r>
            <a:r>
              <a:rPr lang="es-CL" sz="1200" dirty="0"/>
              <a:t> corresponde a una fecha anterior a la medición ambiental,   por lo que no aparecen las mejoras realizadas planteadas en estas diapositivas, como se evidencia en el recuadro rojo. </a:t>
            </a:r>
          </a:p>
          <a:p>
            <a:pPr algn="just"/>
            <a:r>
              <a:rPr lang="es-CL" sz="1200" dirty="0"/>
              <a:t>En el momento de la medición, el equipo identificado que genera la mayor cantidad de ruido es el  Astillador o Chipeador y se encontraba al exterior de la nave original. Se ve  Representado en la marca de posición  en amarillo.  </a:t>
            </a:r>
          </a:p>
          <a:p>
            <a:pPr algn="just"/>
            <a:r>
              <a:rPr lang="es-CL" sz="1200" dirty="0"/>
              <a:t>La fuente de encuentra a casi 69 metros de la vivienda mas próxima como se evidencia en la línea amarilla </a:t>
            </a:r>
          </a:p>
        </p:txBody>
      </p:sp>
    </p:spTree>
    <p:extLst>
      <p:ext uri="{BB962C8B-B14F-4D97-AF65-F5344CB8AC3E}">
        <p14:creationId xmlns:p14="http://schemas.microsoft.com/office/powerpoint/2010/main" val="660757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5A3252B-2231-4273-B5A9-7320CCD33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628" y="328612"/>
            <a:ext cx="10134600" cy="6200775"/>
          </a:xfrm>
          <a:prstGeom prst="rect">
            <a:avLst/>
          </a:prstGeom>
        </p:spPr>
      </p:pic>
      <p:sp>
        <p:nvSpPr>
          <p:cNvPr id="13" name="Bocadillo: rectángulo 12">
            <a:extLst>
              <a:ext uri="{FF2B5EF4-FFF2-40B4-BE49-F238E27FC236}">
                <a16:creationId xmlns:a16="http://schemas.microsoft.com/office/drawing/2014/main" id="{1AE6DE72-E03A-433C-90CA-D5CF6B7AC07E}"/>
              </a:ext>
            </a:extLst>
          </p:cNvPr>
          <p:cNvSpPr/>
          <p:nvPr/>
        </p:nvSpPr>
        <p:spPr>
          <a:xfrm>
            <a:off x="8760546" y="2830798"/>
            <a:ext cx="3136610" cy="2474047"/>
          </a:xfrm>
          <a:prstGeom prst="wedgeRectCallout">
            <a:avLst>
              <a:gd name="adj1" fmla="val -79279"/>
              <a:gd name="adj2" fmla="val -682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Bocadillo: rectángulo 11">
            <a:extLst>
              <a:ext uri="{FF2B5EF4-FFF2-40B4-BE49-F238E27FC236}">
                <a16:creationId xmlns:a16="http://schemas.microsoft.com/office/drawing/2014/main" id="{BA175504-B35F-490E-9052-0074C19E0622}"/>
              </a:ext>
            </a:extLst>
          </p:cNvPr>
          <p:cNvSpPr/>
          <p:nvPr/>
        </p:nvSpPr>
        <p:spPr>
          <a:xfrm>
            <a:off x="8760547" y="356752"/>
            <a:ext cx="3136610" cy="2474047"/>
          </a:xfrm>
          <a:prstGeom prst="wedgeRectCallout">
            <a:avLst>
              <a:gd name="adj1" fmla="val -74862"/>
              <a:gd name="adj2" fmla="val 183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" name="Forma en L 4">
            <a:extLst>
              <a:ext uri="{FF2B5EF4-FFF2-40B4-BE49-F238E27FC236}">
                <a16:creationId xmlns:a16="http://schemas.microsoft.com/office/drawing/2014/main" id="{7F53717D-5576-4D79-B371-72AF01B65E51}"/>
              </a:ext>
            </a:extLst>
          </p:cNvPr>
          <p:cNvSpPr/>
          <p:nvPr/>
        </p:nvSpPr>
        <p:spPr>
          <a:xfrm rot="16200000">
            <a:off x="7215140" y="1642531"/>
            <a:ext cx="735430" cy="775455"/>
          </a:xfrm>
          <a:prstGeom prst="corner">
            <a:avLst>
              <a:gd name="adj1" fmla="val 3831"/>
              <a:gd name="adj2" fmla="val 3656"/>
            </a:avLst>
          </a:prstGeom>
          <a:pattFill prst="wdDnDiag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6BDB55F-F34A-4563-84B1-F12D067CE202}"/>
              </a:ext>
            </a:extLst>
          </p:cNvPr>
          <p:cNvSpPr/>
          <p:nvPr/>
        </p:nvSpPr>
        <p:spPr>
          <a:xfrm rot="4301339">
            <a:off x="7553063" y="1823562"/>
            <a:ext cx="196815" cy="41339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B0BC857-A22A-4792-95D2-A12E208C5C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2470" y="441250"/>
            <a:ext cx="3052763" cy="230505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A625FBC-BB8F-40BC-812A-FBA1B05B2D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255" y="2915296"/>
            <a:ext cx="3081192" cy="230505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3748121C-5978-4E16-9B5A-A7914B2956D9}"/>
              </a:ext>
            </a:extLst>
          </p:cNvPr>
          <p:cNvSpPr txBox="1"/>
          <p:nvPr/>
        </p:nvSpPr>
        <p:spPr>
          <a:xfrm>
            <a:off x="304800" y="309562"/>
            <a:ext cx="1911927" cy="32316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CL" sz="1200" dirty="0"/>
              <a:t>La imagen corresponde a la instalación de pantalla en L de 3,3 metros de alto por 6 y 6,6 metros de largo  con doble aislación acústica, consistente en tabiquería de madera de 2x4 </a:t>
            </a:r>
            <a:r>
              <a:rPr lang="es-CL" sz="1200" dirty="0" err="1"/>
              <a:t>pulg</a:t>
            </a:r>
            <a:r>
              <a:rPr lang="es-CL" sz="1200" dirty="0"/>
              <a:t>.  con revestimiento interior de doble aislación, primera capa de lana </a:t>
            </a:r>
            <a:r>
              <a:rPr lang="es-CL" sz="1200" dirty="0" err="1"/>
              <a:t>fisiterm</a:t>
            </a:r>
            <a:r>
              <a:rPr lang="es-CL" sz="1200" dirty="0"/>
              <a:t> de 55 mm y segunda capa de </a:t>
            </a:r>
            <a:r>
              <a:rPr lang="es-CL" sz="1200" dirty="0" err="1"/>
              <a:t>aislapol</a:t>
            </a:r>
            <a:r>
              <a:rPr lang="es-CL" sz="1200" dirty="0"/>
              <a:t> de 50mm  y en su exterior revestidas con madera de 1 </a:t>
            </a:r>
            <a:r>
              <a:rPr lang="es-CL" sz="1200" dirty="0" err="1"/>
              <a:t>pulg</a:t>
            </a:r>
            <a:r>
              <a:rPr lang="es-CL" sz="1200" dirty="0"/>
              <a:t> de espesor en ambas caras, lo que implica paredes de 15 cm de espesor</a:t>
            </a:r>
          </a:p>
        </p:txBody>
      </p:sp>
    </p:spTree>
    <p:extLst>
      <p:ext uri="{BB962C8B-B14F-4D97-AF65-F5344CB8AC3E}">
        <p14:creationId xmlns:p14="http://schemas.microsoft.com/office/powerpoint/2010/main" val="3788331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BA49229-28A2-4EC5-82DE-5EA2BA07C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300037"/>
            <a:ext cx="9229725" cy="625792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BDAF462B-FA1B-4DF2-B5F7-9087BA815BAB}"/>
              </a:ext>
            </a:extLst>
          </p:cNvPr>
          <p:cNvSpPr/>
          <p:nvPr/>
        </p:nvSpPr>
        <p:spPr>
          <a:xfrm rot="169778">
            <a:off x="7979557" y="2483522"/>
            <a:ext cx="766618" cy="1682063"/>
          </a:xfrm>
          <a:prstGeom prst="rect">
            <a:avLst/>
          </a:prstGeom>
          <a:solidFill>
            <a:schemeClr val="accent6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9100782-AC45-4F33-A4E9-527742B02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049" y="137829"/>
            <a:ext cx="3026496" cy="227335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5C786C5-5E9A-4B05-BC69-6053E1493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9345" y="2696429"/>
            <a:ext cx="3026200" cy="2273359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973A9ECE-A998-4D48-A413-E44BF8CD91D1}"/>
              </a:ext>
            </a:extLst>
          </p:cNvPr>
          <p:cNvSpPr txBox="1"/>
          <p:nvPr/>
        </p:nvSpPr>
        <p:spPr>
          <a:xfrm>
            <a:off x="304800" y="309562"/>
            <a:ext cx="191192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CL" sz="1200" dirty="0"/>
              <a:t>Adicional a la pantalla acústica se realizo una ampliación del galpón en 7 metros con la finalidad de confinar la totalidad de los equipos en el interior de este, se evidencia en las fotografías el antes y el después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A4D30DF-2CD0-428E-B30E-33A7A24611A1}"/>
              </a:ext>
            </a:extLst>
          </p:cNvPr>
          <p:cNvSpPr txBox="1"/>
          <p:nvPr/>
        </p:nvSpPr>
        <p:spPr>
          <a:xfrm>
            <a:off x="9074588" y="2096292"/>
            <a:ext cx="819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FFC000"/>
                </a:solidFill>
              </a:rPr>
              <a:t>Antes</a:t>
            </a:r>
            <a:r>
              <a:rPr lang="es-CL" dirty="0"/>
              <a:t>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5A2806E-DB90-4922-B916-57F016DE135A}"/>
              </a:ext>
            </a:extLst>
          </p:cNvPr>
          <p:cNvSpPr txBox="1"/>
          <p:nvPr/>
        </p:nvSpPr>
        <p:spPr>
          <a:xfrm>
            <a:off x="9074588" y="4392377"/>
            <a:ext cx="819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FFC000"/>
                </a:solidFill>
              </a:rPr>
              <a:t>Actual </a:t>
            </a:r>
            <a:r>
              <a:rPr lang="es-C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1877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ECA16A60-1D76-4433-B98A-56EEB830E467}"/>
              </a:ext>
            </a:extLst>
          </p:cNvPr>
          <p:cNvGrpSpPr/>
          <p:nvPr/>
        </p:nvGrpSpPr>
        <p:grpSpPr>
          <a:xfrm>
            <a:off x="221527" y="129310"/>
            <a:ext cx="11379492" cy="6062556"/>
            <a:chOff x="221527" y="129310"/>
            <a:chExt cx="11379492" cy="6062556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6A8FE95-2A40-4657-A6D0-37709339C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1527" y="989300"/>
              <a:ext cx="10677525" cy="4657725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B9BB3453-AB18-4E0B-90D5-8C9AF8866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67567" y="129310"/>
              <a:ext cx="3333452" cy="2490931"/>
            </a:xfrm>
            <a:prstGeom prst="rect">
              <a:avLst/>
            </a:prstGeom>
          </p:spPr>
        </p:pic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7DBDFDED-B85F-478B-BCAA-17E2AFB394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4182" y="1874982"/>
              <a:ext cx="618836" cy="1681018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" name="Conector recto 7">
              <a:extLst>
                <a:ext uri="{FF2B5EF4-FFF2-40B4-BE49-F238E27FC236}">
                  <a16:creationId xmlns:a16="http://schemas.microsoft.com/office/drawing/2014/main" id="{2AD57662-F8D5-4733-8506-2848A31D83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79965" y="3429000"/>
              <a:ext cx="4954799" cy="96405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842A3B48-FB9E-4CF6-B976-0559B45C9907}"/>
                </a:ext>
              </a:extLst>
            </p:cNvPr>
            <p:cNvSpPr txBox="1"/>
            <p:nvPr/>
          </p:nvSpPr>
          <p:spPr>
            <a:xfrm>
              <a:off x="1657461" y="610810"/>
              <a:ext cx="1911927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es-CL" sz="1200" dirty="0"/>
                <a:t>Como medida adicional se instalo en el perímetro residencial panderetas de hormigón tipo Bulldog  representados con las líneas amarillas </a:t>
              </a:r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CF22CD97-3E69-4991-AC30-2E43AC54B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69533" y="4219301"/>
              <a:ext cx="2631486" cy="19725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2747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D7AD8E7-C69D-4FC4-B89B-B395EFD8B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116" y="490537"/>
            <a:ext cx="7829550" cy="58769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3F744CF-C028-4850-BC87-A079172E14DB}"/>
              </a:ext>
            </a:extLst>
          </p:cNvPr>
          <p:cNvSpPr txBox="1"/>
          <p:nvPr/>
        </p:nvSpPr>
        <p:spPr>
          <a:xfrm>
            <a:off x="304800" y="309562"/>
            <a:ext cx="191192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CL" sz="1200" dirty="0"/>
              <a:t>De acuerdo al cierre solo quedaría este espacio hacia el área residencial </a:t>
            </a:r>
          </a:p>
        </p:txBody>
      </p:sp>
    </p:spTree>
    <p:extLst>
      <p:ext uri="{BB962C8B-B14F-4D97-AF65-F5344CB8AC3E}">
        <p14:creationId xmlns:p14="http://schemas.microsoft.com/office/powerpoint/2010/main" val="1861809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D7AD8E7-C69D-4FC4-B89B-B395EFD8B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116" y="490537"/>
            <a:ext cx="7829550" cy="58769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3F744CF-C028-4850-BC87-A079172E14DB}"/>
              </a:ext>
            </a:extLst>
          </p:cNvPr>
          <p:cNvSpPr txBox="1"/>
          <p:nvPr/>
        </p:nvSpPr>
        <p:spPr>
          <a:xfrm>
            <a:off x="304800" y="309562"/>
            <a:ext cx="1911927" cy="21236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CL" sz="1200" dirty="0"/>
              <a:t>En el supuesto que con las medidas ya implementadas aun no se cumpla con la norma, se planea realizar la instalación de lamas de PVC que de acuerdo a las características separan ambientes industriales disminuyendo el ruido, representadas en </a:t>
            </a:r>
            <a:r>
              <a:rPr lang="es-CL" sz="1200"/>
              <a:t>esta imagen. </a:t>
            </a:r>
            <a:endParaRPr lang="es-CL" sz="12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C51E696-E73C-4366-B997-219DCD99A1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47" t="22694" r="7035"/>
          <a:stretch/>
        </p:blipFill>
        <p:spPr>
          <a:xfrm>
            <a:off x="2881745" y="2309091"/>
            <a:ext cx="3953163" cy="1293091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25E79D00-050D-4527-AF08-6DE068918422}"/>
              </a:ext>
            </a:extLst>
          </p:cNvPr>
          <p:cNvGrpSpPr/>
          <p:nvPr/>
        </p:nvGrpSpPr>
        <p:grpSpPr>
          <a:xfrm>
            <a:off x="1239116" y="450780"/>
            <a:ext cx="7829550" cy="5876925"/>
            <a:chOff x="1239116" y="450780"/>
            <a:chExt cx="7829550" cy="5876925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5CEB3F54-ED37-4D93-A63D-7F1EEC76A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39116" y="450780"/>
              <a:ext cx="7829550" cy="5876925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EC5ADA92-180C-4B07-905D-C53B48866E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647" t="22694" r="7035"/>
            <a:stretch/>
          </p:blipFill>
          <p:spPr>
            <a:xfrm>
              <a:off x="2881745" y="2269334"/>
              <a:ext cx="3953163" cy="12930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1829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8988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310</Words>
  <Application>Microsoft Office PowerPoint</Application>
  <PresentationFormat>Panorámica</PresentationFormat>
  <Paragraphs>12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de Office</vt:lpstr>
      <vt:lpstr>Presentación Medidas de mitigación de Ruido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Manuel</dc:creator>
  <cp:lastModifiedBy>Manuel</cp:lastModifiedBy>
  <cp:revision>12</cp:revision>
  <dcterms:created xsi:type="dcterms:W3CDTF">2025-03-24T15:52:34Z</dcterms:created>
  <dcterms:modified xsi:type="dcterms:W3CDTF">2025-03-27T17:46:08Z</dcterms:modified>
</cp:coreProperties>
</file>